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54" autoAdjust="0"/>
    <p:restoredTop sz="94660"/>
  </p:normalViewPr>
  <p:slideViewPr>
    <p:cSldViewPr snapToGrid="0">
      <p:cViewPr varScale="1">
        <p:scale>
          <a:sx n="79" d="100"/>
          <a:sy n="79" d="100"/>
        </p:scale>
        <p:origin x="192" y="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media1.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3A844-AC07-4AAF-B5A7-35527BC966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7DCCCEB-E8E6-4483-8595-0A191E8C63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1ECA659-9F28-424F-8587-AA2061968DBD}"/>
              </a:ext>
            </a:extLst>
          </p:cNvPr>
          <p:cNvSpPr>
            <a:spLocks noGrp="1"/>
          </p:cNvSpPr>
          <p:nvPr>
            <p:ph type="dt" sz="half" idx="10"/>
          </p:nvPr>
        </p:nvSpPr>
        <p:spPr/>
        <p:txBody>
          <a:bodyPr/>
          <a:lstStyle/>
          <a:p>
            <a:fld id="{5F1C3F3A-0F64-4EB9-86E1-5AE4617E14C2}" type="datetimeFigureOut">
              <a:rPr lang="en-US" smtClean="0"/>
              <a:t>7/5/2021</a:t>
            </a:fld>
            <a:endParaRPr lang="en-US"/>
          </a:p>
        </p:txBody>
      </p:sp>
      <p:sp>
        <p:nvSpPr>
          <p:cNvPr id="5" name="Footer Placeholder 4">
            <a:extLst>
              <a:ext uri="{FF2B5EF4-FFF2-40B4-BE49-F238E27FC236}">
                <a16:creationId xmlns:a16="http://schemas.microsoft.com/office/drawing/2014/main" id="{AC9789E9-949D-4EDB-B478-741EA1AFB7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078A7D-1BD0-42C1-9973-23C125FF958E}"/>
              </a:ext>
            </a:extLst>
          </p:cNvPr>
          <p:cNvSpPr>
            <a:spLocks noGrp="1"/>
          </p:cNvSpPr>
          <p:nvPr>
            <p:ph type="sldNum" sz="quarter" idx="12"/>
          </p:nvPr>
        </p:nvSpPr>
        <p:spPr/>
        <p:txBody>
          <a:bodyPr/>
          <a:lstStyle/>
          <a:p>
            <a:fld id="{01231CF7-4486-44F2-9BB4-0BBBC3F5B3DF}" type="slidenum">
              <a:rPr lang="en-US" smtClean="0"/>
              <a:t>‹#›</a:t>
            </a:fld>
            <a:endParaRPr lang="en-US"/>
          </a:p>
        </p:txBody>
      </p:sp>
    </p:spTree>
    <p:extLst>
      <p:ext uri="{BB962C8B-B14F-4D97-AF65-F5344CB8AC3E}">
        <p14:creationId xmlns:p14="http://schemas.microsoft.com/office/powerpoint/2010/main" val="1175228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61E4A-14B8-46C7-80AA-978272B2B90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5B1E9B-4F10-4CBE-9C18-A66310DB6D8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FFB3BF-D52C-4AE4-A7E0-6EDCDD57ABC7}"/>
              </a:ext>
            </a:extLst>
          </p:cNvPr>
          <p:cNvSpPr>
            <a:spLocks noGrp="1"/>
          </p:cNvSpPr>
          <p:nvPr>
            <p:ph type="dt" sz="half" idx="10"/>
          </p:nvPr>
        </p:nvSpPr>
        <p:spPr/>
        <p:txBody>
          <a:bodyPr/>
          <a:lstStyle/>
          <a:p>
            <a:fld id="{5F1C3F3A-0F64-4EB9-86E1-5AE4617E14C2}" type="datetimeFigureOut">
              <a:rPr lang="en-US" smtClean="0"/>
              <a:t>7/5/2021</a:t>
            </a:fld>
            <a:endParaRPr lang="en-US"/>
          </a:p>
        </p:txBody>
      </p:sp>
      <p:sp>
        <p:nvSpPr>
          <p:cNvPr id="5" name="Footer Placeholder 4">
            <a:extLst>
              <a:ext uri="{FF2B5EF4-FFF2-40B4-BE49-F238E27FC236}">
                <a16:creationId xmlns:a16="http://schemas.microsoft.com/office/drawing/2014/main" id="{91C4B32D-6ECB-4F08-A270-42097C26CA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EE6399-2DDC-470C-898B-9B93FC4635EE}"/>
              </a:ext>
            </a:extLst>
          </p:cNvPr>
          <p:cNvSpPr>
            <a:spLocks noGrp="1"/>
          </p:cNvSpPr>
          <p:nvPr>
            <p:ph type="sldNum" sz="quarter" idx="12"/>
          </p:nvPr>
        </p:nvSpPr>
        <p:spPr/>
        <p:txBody>
          <a:bodyPr/>
          <a:lstStyle/>
          <a:p>
            <a:fld id="{01231CF7-4486-44F2-9BB4-0BBBC3F5B3DF}" type="slidenum">
              <a:rPr lang="en-US" smtClean="0"/>
              <a:t>‹#›</a:t>
            </a:fld>
            <a:endParaRPr lang="en-US"/>
          </a:p>
        </p:txBody>
      </p:sp>
    </p:spTree>
    <p:extLst>
      <p:ext uri="{BB962C8B-B14F-4D97-AF65-F5344CB8AC3E}">
        <p14:creationId xmlns:p14="http://schemas.microsoft.com/office/powerpoint/2010/main" val="10002710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92E0B8-6BE3-4FCA-8D65-A415A34D055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A7E7EAD-A827-4CDA-A1AD-E378FB3361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523CD2-A3D5-40E6-85CC-4D7472A76A67}"/>
              </a:ext>
            </a:extLst>
          </p:cNvPr>
          <p:cNvSpPr>
            <a:spLocks noGrp="1"/>
          </p:cNvSpPr>
          <p:nvPr>
            <p:ph type="dt" sz="half" idx="10"/>
          </p:nvPr>
        </p:nvSpPr>
        <p:spPr/>
        <p:txBody>
          <a:bodyPr/>
          <a:lstStyle/>
          <a:p>
            <a:fld id="{5F1C3F3A-0F64-4EB9-86E1-5AE4617E14C2}" type="datetimeFigureOut">
              <a:rPr lang="en-US" smtClean="0"/>
              <a:t>7/5/2021</a:t>
            </a:fld>
            <a:endParaRPr lang="en-US"/>
          </a:p>
        </p:txBody>
      </p:sp>
      <p:sp>
        <p:nvSpPr>
          <p:cNvPr id="5" name="Footer Placeholder 4">
            <a:extLst>
              <a:ext uri="{FF2B5EF4-FFF2-40B4-BE49-F238E27FC236}">
                <a16:creationId xmlns:a16="http://schemas.microsoft.com/office/drawing/2014/main" id="{1766312D-68E4-473C-ACF2-B4422AB538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0938DF-CC2E-49F8-BB69-29965707CA84}"/>
              </a:ext>
            </a:extLst>
          </p:cNvPr>
          <p:cNvSpPr>
            <a:spLocks noGrp="1"/>
          </p:cNvSpPr>
          <p:nvPr>
            <p:ph type="sldNum" sz="quarter" idx="12"/>
          </p:nvPr>
        </p:nvSpPr>
        <p:spPr/>
        <p:txBody>
          <a:bodyPr/>
          <a:lstStyle/>
          <a:p>
            <a:fld id="{01231CF7-4486-44F2-9BB4-0BBBC3F5B3DF}" type="slidenum">
              <a:rPr lang="en-US" smtClean="0"/>
              <a:t>‹#›</a:t>
            </a:fld>
            <a:endParaRPr lang="en-US"/>
          </a:p>
        </p:txBody>
      </p:sp>
    </p:spTree>
    <p:extLst>
      <p:ext uri="{BB962C8B-B14F-4D97-AF65-F5344CB8AC3E}">
        <p14:creationId xmlns:p14="http://schemas.microsoft.com/office/powerpoint/2010/main" val="1295255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736D5-0467-4DBA-8EC1-8D28680594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461744-1B4E-425E-AB5F-56BD4076C5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65EE96-D526-4956-96DB-6B66A875B49B}"/>
              </a:ext>
            </a:extLst>
          </p:cNvPr>
          <p:cNvSpPr>
            <a:spLocks noGrp="1"/>
          </p:cNvSpPr>
          <p:nvPr>
            <p:ph type="dt" sz="half" idx="10"/>
          </p:nvPr>
        </p:nvSpPr>
        <p:spPr/>
        <p:txBody>
          <a:bodyPr/>
          <a:lstStyle/>
          <a:p>
            <a:fld id="{5F1C3F3A-0F64-4EB9-86E1-5AE4617E14C2}" type="datetimeFigureOut">
              <a:rPr lang="en-US" smtClean="0"/>
              <a:t>7/5/2021</a:t>
            </a:fld>
            <a:endParaRPr lang="en-US"/>
          </a:p>
        </p:txBody>
      </p:sp>
      <p:sp>
        <p:nvSpPr>
          <p:cNvPr id="5" name="Footer Placeholder 4">
            <a:extLst>
              <a:ext uri="{FF2B5EF4-FFF2-40B4-BE49-F238E27FC236}">
                <a16:creationId xmlns:a16="http://schemas.microsoft.com/office/drawing/2014/main" id="{51A7BDED-30E2-4FC8-ADF2-F8D22C3A0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EAB817-13B6-4343-8FED-2014972CFCF0}"/>
              </a:ext>
            </a:extLst>
          </p:cNvPr>
          <p:cNvSpPr>
            <a:spLocks noGrp="1"/>
          </p:cNvSpPr>
          <p:nvPr>
            <p:ph type="sldNum" sz="quarter" idx="12"/>
          </p:nvPr>
        </p:nvSpPr>
        <p:spPr/>
        <p:txBody>
          <a:bodyPr/>
          <a:lstStyle/>
          <a:p>
            <a:fld id="{01231CF7-4486-44F2-9BB4-0BBBC3F5B3DF}" type="slidenum">
              <a:rPr lang="en-US" smtClean="0"/>
              <a:t>‹#›</a:t>
            </a:fld>
            <a:endParaRPr lang="en-US"/>
          </a:p>
        </p:txBody>
      </p:sp>
    </p:spTree>
    <p:extLst>
      <p:ext uri="{BB962C8B-B14F-4D97-AF65-F5344CB8AC3E}">
        <p14:creationId xmlns:p14="http://schemas.microsoft.com/office/powerpoint/2010/main" val="3200641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3841B-4316-43C4-99E1-F248FAA522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AC4172F-C129-4493-BD80-B5FF2FDA21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BD8560-CF45-49B8-B5AA-4811D6C0B1C8}"/>
              </a:ext>
            </a:extLst>
          </p:cNvPr>
          <p:cNvSpPr>
            <a:spLocks noGrp="1"/>
          </p:cNvSpPr>
          <p:nvPr>
            <p:ph type="dt" sz="half" idx="10"/>
          </p:nvPr>
        </p:nvSpPr>
        <p:spPr/>
        <p:txBody>
          <a:bodyPr/>
          <a:lstStyle/>
          <a:p>
            <a:fld id="{5F1C3F3A-0F64-4EB9-86E1-5AE4617E14C2}" type="datetimeFigureOut">
              <a:rPr lang="en-US" smtClean="0"/>
              <a:t>7/5/2021</a:t>
            </a:fld>
            <a:endParaRPr lang="en-US"/>
          </a:p>
        </p:txBody>
      </p:sp>
      <p:sp>
        <p:nvSpPr>
          <p:cNvPr id="5" name="Footer Placeholder 4">
            <a:extLst>
              <a:ext uri="{FF2B5EF4-FFF2-40B4-BE49-F238E27FC236}">
                <a16:creationId xmlns:a16="http://schemas.microsoft.com/office/drawing/2014/main" id="{6BA88219-E76A-4582-9004-EA8D3F24D7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0298F8-B647-478D-8B1B-D2B9FEF27293}"/>
              </a:ext>
            </a:extLst>
          </p:cNvPr>
          <p:cNvSpPr>
            <a:spLocks noGrp="1"/>
          </p:cNvSpPr>
          <p:nvPr>
            <p:ph type="sldNum" sz="quarter" idx="12"/>
          </p:nvPr>
        </p:nvSpPr>
        <p:spPr/>
        <p:txBody>
          <a:bodyPr/>
          <a:lstStyle/>
          <a:p>
            <a:fld id="{01231CF7-4486-44F2-9BB4-0BBBC3F5B3DF}" type="slidenum">
              <a:rPr lang="en-US" smtClean="0"/>
              <a:t>‹#›</a:t>
            </a:fld>
            <a:endParaRPr lang="en-US"/>
          </a:p>
        </p:txBody>
      </p:sp>
    </p:spTree>
    <p:extLst>
      <p:ext uri="{BB962C8B-B14F-4D97-AF65-F5344CB8AC3E}">
        <p14:creationId xmlns:p14="http://schemas.microsoft.com/office/powerpoint/2010/main" val="4115284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508A1-BB61-4521-B32B-B866AEAD7B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3727FA-957F-4BDB-B250-2698CB67DF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2215207-BC3E-427D-9317-C510981CB35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34EC931-5DD3-4EFD-A501-E86070562E64}"/>
              </a:ext>
            </a:extLst>
          </p:cNvPr>
          <p:cNvSpPr>
            <a:spLocks noGrp="1"/>
          </p:cNvSpPr>
          <p:nvPr>
            <p:ph type="dt" sz="half" idx="10"/>
          </p:nvPr>
        </p:nvSpPr>
        <p:spPr/>
        <p:txBody>
          <a:bodyPr/>
          <a:lstStyle/>
          <a:p>
            <a:fld id="{5F1C3F3A-0F64-4EB9-86E1-5AE4617E14C2}" type="datetimeFigureOut">
              <a:rPr lang="en-US" smtClean="0"/>
              <a:t>7/5/2021</a:t>
            </a:fld>
            <a:endParaRPr lang="en-US"/>
          </a:p>
        </p:txBody>
      </p:sp>
      <p:sp>
        <p:nvSpPr>
          <p:cNvPr id="6" name="Footer Placeholder 5">
            <a:extLst>
              <a:ext uri="{FF2B5EF4-FFF2-40B4-BE49-F238E27FC236}">
                <a16:creationId xmlns:a16="http://schemas.microsoft.com/office/drawing/2014/main" id="{F0D7BDA4-6983-4693-BE25-C3DE18B4E6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5D5AC6-9AFE-48B3-B9F3-84B3756D49DD}"/>
              </a:ext>
            </a:extLst>
          </p:cNvPr>
          <p:cNvSpPr>
            <a:spLocks noGrp="1"/>
          </p:cNvSpPr>
          <p:nvPr>
            <p:ph type="sldNum" sz="quarter" idx="12"/>
          </p:nvPr>
        </p:nvSpPr>
        <p:spPr/>
        <p:txBody>
          <a:bodyPr/>
          <a:lstStyle/>
          <a:p>
            <a:fld id="{01231CF7-4486-44F2-9BB4-0BBBC3F5B3DF}" type="slidenum">
              <a:rPr lang="en-US" smtClean="0"/>
              <a:t>‹#›</a:t>
            </a:fld>
            <a:endParaRPr lang="en-US"/>
          </a:p>
        </p:txBody>
      </p:sp>
    </p:spTree>
    <p:extLst>
      <p:ext uri="{BB962C8B-B14F-4D97-AF65-F5344CB8AC3E}">
        <p14:creationId xmlns:p14="http://schemas.microsoft.com/office/powerpoint/2010/main" val="2879693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052B9-8FBB-48FB-B3E4-00EF667252C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6418515-D735-4FA6-911F-CD810E9481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D3CE9C0-52F8-4377-B749-A18A0E0CCF8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0119929-34C0-4A45-B919-DF32185840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742DC1-E44E-4126-AC1B-2E03B0DE77F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B46D72-1D5F-4559-91FF-21DCCC844FDA}"/>
              </a:ext>
            </a:extLst>
          </p:cNvPr>
          <p:cNvSpPr>
            <a:spLocks noGrp="1"/>
          </p:cNvSpPr>
          <p:nvPr>
            <p:ph type="dt" sz="half" idx="10"/>
          </p:nvPr>
        </p:nvSpPr>
        <p:spPr/>
        <p:txBody>
          <a:bodyPr/>
          <a:lstStyle/>
          <a:p>
            <a:fld id="{5F1C3F3A-0F64-4EB9-86E1-5AE4617E14C2}" type="datetimeFigureOut">
              <a:rPr lang="en-US" smtClean="0"/>
              <a:t>7/5/2021</a:t>
            </a:fld>
            <a:endParaRPr lang="en-US"/>
          </a:p>
        </p:txBody>
      </p:sp>
      <p:sp>
        <p:nvSpPr>
          <p:cNvPr id="8" name="Footer Placeholder 7">
            <a:extLst>
              <a:ext uri="{FF2B5EF4-FFF2-40B4-BE49-F238E27FC236}">
                <a16:creationId xmlns:a16="http://schemas.microsoft.com/office/drawing/2014/main" id="{B4203DF6-5A20-4286-AC68-4FF48A4F807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09D502A-604A-4548-9007-C3D92D4823D7}"/>
              </a:ext>
            </a:extLst>
          </p:cNvPr>
          <p:cNvSpPr>
            <a:spLocks noGrp="1"/>
          </p:cNvSpPr>
          <p:nvPr>
            <p:ph type="sldNum" sz="quarter" idx="12"/>
          </p:nvPr>
        </p:nvSpPr>
        <p:spPr/>
        <p:txBody>
          <a:bodyPr/>
          <a:lstStyle/>
          <a:p>
            <a:fld id="{01231CF7-4486-44F2-9BB4-0BBBC3F5B3DF}" type="slidenum">
              <a:rPr lang="en-US" smtClean="0"/>
              <a:t>‹#›</a:t>
            </a:fld>
            <a:endParaRPr lang="en-US"/>
          </a:p>
        </p:txBody>
      </p:sp>
    </p:spTree>
    <p:extLst>
      <p:ext uri="{BB962C8B-B14F-4D97-AF65-F5344CB8AC3E}">
        <p14:creationId xmlns:p14="http://schemas.microsoft.com/office/powerpoint/2010/main" val="3163489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86ED9-1404-47CE-8AD3-432F69D0AF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CF4B0AB-0F4A-403C-9544-9207A2FEF1C7}"/>
              </a:ext>
            </a:extLst>
          </p:cNvPr>
          <p:cNvSpPr>
            <a:spLocks noGrp="1"/>
          </p:cNvSpPr>
          <p:nvPr>
            <p:ph type="dt" sz="half" idx="10"/>
          </p:nvPr>
        </p:nvSpPr>
        <p:spPr/>
        <p:txBody>
          <a:bodyPr/>
          <a:lstStyle/>
          <a:p>
            <a:fld id="{5F1C3F3A-0F64-4EB9-86E1-5AE4617E14C2}" type="datetimeFigureOut">
              <a:rPr lang="en-US" smtClean="0"/>
              <a:t>7/5/2021</a:t>
            </a:fld>
            <a:endParaRPr lang="en-US"/>
          </a:p>
        </p:txBody>
      </p:sp>
      <p:sp>
        <p:nvSpPr>
          <p:cNvPr id="4" name="Footer Placeholder 3">
            <a:extLst>
              <a:ext uri="{FF2B5EF4-FFF2-40B4-BE49-F238E27FC236}">
                <a16:creationId xmlns:a16="http://schemas.microsoft.com/office/drawing/2014/main" id="{4F57E4E4-14E5-4240-AC28-AADAEC89B19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D2DFF42-55C4-4639-B636-9DFF357BE11D}"/>
              </a:ext>
            </a:extLst>
          </p:cNvPr>
          <p:cNvSpPr>
            <a:spLocks noGrp="1"/>
          </p:cNvSpPr>
          <p:nvPr>
            <p:ph type="sldNum" sz="quarter" idx="12"/>
          </p:nvPr>
        </p:nvSpPr>
        <p:spPr/>
        <p:txBody>
          <a:bodyPr/>
          <a:lstStyle/>
          <a:p>
            <a:fld id="{01231CF7-4486-44F2-9BB4-0BBBC3F5B3DF}" type="slidenum">
              <a:rPr lang="en-US" smtClean="0"/>
              <a:t>‹#›</a:t>
            </a:fld>
            <a:endParaRPr lang="en-US"/>
          </a:p>
        </p:txBody>
      </p:sp>
    </p:spTree>
    <p:extLst>
      <p:ext uri="{BB962C8B-B14F-4D97-AF65-F5344CB8AC3E}">
        <p14:creationId xmlns:p14="http://schemas.microsoft.com/office/powerpoint/2010/main" val="1685453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B4E279-3EF8-46E0-9BB6-25F48D71A9BE}"/>
              </a:ext>
            </a:extLst>
          </p:cNvPr>
          <p:cNvSpPr>
            <a:spLocks noGrp="1"/>
          </p:cNvSpPr>
          <p:nvPr>
            <p:ph type="dt" sz="half" idx="10"/>
          </p:nvPr>
        </p:nvSpPr>
        <p:spPr/>
        <p:txBody>
          <a:bodyPr/>
          <a:lstStyle/>
          <a:p>
            <a:fld id="{5F1C3F3A-0F64-4EB9-86E1-5AE4617E14C2}" type="datetimeFigureOut">
              <a:rPr lang="en-US" smtClean="0"/>
              <a:t>7/5/2021</a:t>
            </a:fld>
            <a:endParaRPr lang="en-US"/>
          </a:p>
        </p:txBody>
      </p:sp>
      <p:sp>
        <p:nvSpPr>
          <p:cNvPr id="3" name="Footer Placeholder 2">
            <a:extLst>
              <a:ext uri="{FF2B5EF4-FFF2-40B4-BE49-F238E27FC236}">
                <a16:creationId xmlns:a16="http://schemas.microsoft.com/office/drawing/2014/main" id="{4F294C52-60B5-4344-A3E8-B2D121135F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8C0CA9-7CAE-4B6C-8CE4-317411267417}"/>
              </a:ext>
            </a:extLst>
          </p:cNvPr>
          <p:cNvSpPr>
            <a:spLocks noGrp="1"/>
          </p:cNvSpPr>
          <p:nvPr>
            <p:ph type="sldNum" sz="quarter" idx="12"/>
          </p:nvPr>
        </p:nvSpPr>
        <p:spPr/>
        <p:txBody>
          <a:bodyPr/>
          <a:lstStyle/>
          <a:p>
            <a:fld id="{01231CF7-4486-44F2-9BB4-0BBBC3F5B3DF}" type="slidenum">
              <a:rPr lang="en-US" smtClean="0"/>
              <a:t>‹#›</a:t>
            </a:fld>
            <a:endParaRPr lang="en-US"/>
          </a:p>
        </p:txBody>
      </p:sp>
    </p:spTree>
    <p:extLst>
      <p:ext uri="{BB962C8B-B14F-4D97-AF65-F5344CB8AC3E}">
        <p14:creationId xmlns:p14="http://schemas.microsoft.com/office/powerpoint/2010/main" val="4014311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44E78-6BD7-4396-A019-02DAAD63FE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18DEB-2381-4D7B-9233-634CB92712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F10011B-3C8C-4AE5-B7D3-257A511016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959B9F-A64E-478A-A2CF-D1C2A92B78F1}"/>
              </a:ext>
            </a:extLst>
          </p:cNvPr>
          <p:cNvSpPr>
            <a:spLocks noGrp="1"/>
          </p:cNvSpPr>
          <p:nvPr>
            <p:ph type="dt" sz="half" idx="10"/>
          </p:nvPr>
        </p:nvSpPr>
        <p:spPr/>
        <p:txBody>
          <a:bodyPr/>
          <a:lstStyle/>
          <a:p>
            <a:fld id="{5F1C3F3A-0F64-4EB9-86E1-5AE4617E14C2}" type="datetimeFigureOut">
              <a:rPr lang="en-US" smtClean="0"/>
              <a:t>7/5/2021</a:t>
            </a:fld>
            <a:endParaRPr lang="en-US"/>
          </a:p>
        </p:txBody>
      </p:sp>
      <p:sp>
        <p:nvSpPr>
          <p:cNvPr id="6" name="Footer Placeholder 5">
            <a:extLst>
              <a:ext uri="{FF2B5EF4-FFF2-40B4-BE49-F238E27FC236}">
                <a16:creationId xmlns:a16="http://schemas.microsoft.com/office/drawing/2014/main" id="{2704AD4F-2086-4496-98AC-01A7322A5E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C9118F-4121-4C4A-A1C7-ADFEFCA24601}"/>
              </a:ext>
            </a:extLst>
          </p:cNvPr>
          <p:cNvSpPr>
            <a:spLocks noGrp="1"/>
          </p:cNvSpPr>
          <p:nvPr>
            <p:ph type="sldNum" sz="quarter" idx="12"/>
          </p:nvPr>
        </p:nvSpPr>
        <p:spPr/>
        <p:txBody>
          <a:bodyPr/>
          <a:lstStyle/>
          <a:p>
            <a:fld id="{01231CF7-4486-44F2-9BB4-0BBBC3F5B3DF}" type="slidenum">
              <a:rPr lang="en-US" smtClean="0"/>
              <a:t>‹#›</a:t>
            </a:fld>
            <a:endParaRPr lang="en-US"/>
          </a:p>
        </p:txBody>
      </p:sp>
    </p:spTree>
    <p:extLst>
      <p:ext uri="{BB962C8B-B14F-4D97-AF65-F5344CB8AC3E}">
        <p14:creationId xmlns:p14="http://schemas.microsoft.com/office/powerpoint/2010/main" val="20939647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22CFC-4BAD-4D5C-89B1-7CDDBB35E5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0883910-9A46-4D16-B5CB-042AFDDF35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F8F3BB-CEA9-4560-A8BE-68C74799F7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C05DAA-A1AE-4DDF-B812-C42C48A2A8EC}"/>
              </a:ext>
            </a:extLst>
          </p:cNvPr>
          <p:cNvSpPr>
            <a:spLocks noGrp="1"/>
          </p:cNvSpPr>
          <p:nvPr>
            <p:ph type="dt" sz="half" idx="10"/>
          </p:nvPr>
        </p:nvSpPr>
        <p:spPr/>
        <p:txBody>
          <a:bodyPr/>
          <a:lstStyle/>
          <a:p>
            <a:fld id="{5F1C3F3A-0F64-4EB9-86E1-5AE4617E14C2}" type="datetimeFigureOut">
              <a:rPr lang="en-US" smtClean="0"/>
              <a:t>7/5/2021</a:t>
            </a:fld>
            <a:endParaRPr lang="en-US"/>
          </a:p>
        </p:txBody>
      </p:sp>
      <p:sp>
        <p:nvSpPr>
          <p:cNvPr id="6" name="Footer Placeholder 5">
            <a:extLst>
              <a:ext uri="{FF2B5EF4-FFF2-40B4-BE49-F238E27FC236}">
                <a16:creationId xmlns:a16="http://schemas.microsoft.com/office/drawing/2014/main" id="{376A3DD4-1948-4F53-9755-15DFA7CD18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0CCDC1-6CBA-4B8C-9867-289A03D3328B}"/>
              </a:ext>
            </a:extLst>
          </p:cNvPr>
          <p:cNvSpPr>
            <a:spLocks noGrp="1"/>
          </p:cNvSpPr>
          <p:nvPr>
            <p:ph type="sldNum" sz="quarter" idx="12"/>
          </p:nvPr>
        </p:nvSpPr>
        <p:spPr/>
        <p:txBody>
          <a:bodyPr/>
          <a:lstStyle/>
          <a:p>
            <a:fld id="{01231CF7-4486-44F2-9BB4-0BBBC3F5B3DF}" type="slidenum">
              <a:rPr lang="en-US" smtClean="0"/>
              <a:t>‹#›</a:t>
            </a:fld>
            <a:endParaRPr lang="en-US"/>
          </a:p>
        </p:txBody>
      </p:sp>
    </p:spTree>
    <p:extLst>
      <p:ext uri="{BB962C8B-B14F-4D97-AF65-F5344CB8AC3E}">
        <p14:creationId xmlns:p14="http://schemas.microsoft.com/office/powerpoint/2010/main" val="2393756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59A532-EEFE-43A0-8333-1EA0C8B1F2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8392AFC-6192-4231-9360-DC747F1150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182795-DCDE-45AC-9409-2E417215F60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1C3F3A-0F64-4EB9-86E1-5AE4617E14C2}" type="datetimeFigureOut">
              <a:rPr lang="en-US" smtClean="0"/>
              <a:t>7/5/2021</a:t>
            </a:fld>
            <a:endParaRPr lang="en-US"/>
          </a:p>
        </p:txBody>
      </p:sp>
      <p:sp>
        <p:nvSpPr>
          <p:cNvPr id="5" name="Footer Placeholder 4">
            <a:extLst>
              <a:ext uri="{FF2B5EF4-FFF2-40B4-BE49-F238E27FC236}">
                <a16:creationId xmlns:a16="http://schemas.microsoft.com/office/drawing/2014/main" id="{7F2CE290-B6AD-4001-9B5C-70DE6DE2F5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BF6203-9A3B-415C-B1FB-DDE88F8740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231CF7-4486-44F2-9BB4-0BBBC3F5B3DF}" type="slidenum">
              <a:rPr lang="en-US" smtClean="0"/>
              <a:t>‹#›</a:t>
            </a:fld>
            <a:endParaRPr lang="en-US"/>
          </a:p>
        </p:txBody>
      </p:sp>
    </p:spTree>
    <p:extLst>
      <p:ext uri="{BB962C8B-B14F-4D97-AF65-F5344CB8AC3E}">
        <p14:creationId xmlns:p14="http://schemas.microsoft.com/office/powerpoint/2010/main" val="40475759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4">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3F516341-60CE-4641-B23B-5D27FACFFB73}"/>
              </a:ext>
            </a:extLst>
          </p:cNvPr>
          <p:cNvSpPr>
            <a:spLocks noGrp="1"/>
          </p:cNvSpPr>
          <p:nvPr>
            <p:ph type="ctrTitle"/>
          </p:nvPr>
        </p:nvSpPr>
        <p:spPr>
          <a:xfrm>
            <a:off x="838199" y="1120676"/>
            <a:ext cx="7021513" cy="2308324"/>
          </a:xfrm>
        </p:spPr>
        <p:txBody>
          <a:bodyPr>
            <a:normAutofit/>
          </a:bodyPr>
          <a:lstStyle/>
          <a:p>
            <a:pPr algn="l"/>
            <a:r>
              <a:rPr lang="en-US" sz="5000">
                <a:solidFill>
                  <a:schemeClr val="bg1"/>
                </a:solidFill>
              </a:rPr>
              <a:t>Is Gun Violence Distinctly an American Problem?</a:t>
            </a:r>
          </a:p>
        </p:txBody>
      </p:sp>
      <p:sp>
        <p:nvSpPr>
          <p:cNvPr id="3" name="Subtitle 2">
            <a:extLst>
              <a:ext uri="{FF2B5EF4-FFF2-40B4-BE49-F238E27FC236}">
                <a16:creationId xmlns:a16="http://schemas.microsoft.com/office/drawing/2014/main" id="{B08C9F0F-1A0D-4557-BB75-EAE22733624A}"/>
              </a:ext>
            </a:extLst>
          </p:cNvPr>
          <p:cNvSpPr>
            <a:spLocks noGrp="1"/>
          </p:cNvSpPr>
          <p:nvPr>
            <p:ph type="subTitle" idx="1"/>
          </p:nvPr>
        </p:nvSpPr>
        <p:spPr>
          <a:xfrm>
            <a:off x="835024" y="3809999"/>
            <a:ext cx="7025753" cy="1012778"/>
          </a:xfrm>
        </p:spPr>
        <p:txBody>
          <a:bodyPr>
            <a:normAutofit/>
          </a:bodyPr>
          <a:lstStyle/>
          <a:p>
            <a:pPr algn="l"/>
            <a:r>
              <a:rPr lang="en-US" sz="1500">
                <a:solidFill>
                  <a:schemeClr val="bg1"/>
                </a:solidFill>
              </a:rPr>
              <a:t>David Meiners</a:t>
            </a:r>
          </a:p>
          <a:p>
            <a:pPr algn="l"/>
            <a:r>
              <a:rPr lang="en-US" sz="1500">
                <a:solidFill>
                  <a:schemeClr val="bg1"/>
                </a:solidFill>
              </a:rPr>
              <a:t>Bellevue University</a:t>
            </a:r>
          </a:p>
          <a:p>
            <a:pPr algn="l"/>
            <a:r>
              <a:rPr lang="en-US" sz="1500">
                <a:solidFill>
                  <a:schemeClr val="bg1"/>
                </a:solidFill>
              </a:rPr>
              <a:t>Summer 2021 </a:t>
            </a:r>
          </a:p>
        </p:txBody>
      </p:sp>
      <p:pic>
        <p:nvPicPr>
          <p:cNvPr id="4" name="Slide 1">
            <a:hlinkClick r:id="" action="ppaction://media"/>
            <a:extLst>
              <a:ext uri="{FF2B5EF4-FFF2-40B4-BE49-F238E27FC236}">
                <a16:creationId xmlns:a16="http://schemas.microsoft.com/office/drawing/2014/main" id="{5F7B81C0-818C-47B1-BB5F-E08E50B5676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041869" y="2825463"/>
            <a:ext cx="406400" cy="406400"/>
          </a:xfrm>
          <a:prstGeom prst="rect">
            <a:avLst/>
          </a:prstGeom>
        </p:spPr>
      </p:pic>
    </p:spTree>
    <p:extLst>
      <p:ext uri="{BB962C8B-B14F-4D97-AF65-F5344CB8AC3E}">
        <p14:creationId xmlns:p14="http://schemas.microsoft.com/office/powerpoint/2010/main" val="2582869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4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D400ECE-BE94-4C36-A736-20505F9896CA}"/>
              </a:ext>
            </a:extLst>
          </p:cNvPr>
          <p:cNvSpPr>
            <a:spLocks noGrp="1"/>
          </p:cNvSpPr>
          <p:nvPr>
            <p:ph type="title"/>
          </p:nvPr>
        </p:nvSpPr>
        <p:spPr>
          <a:xfrm>
            <a:off x="838200" y="-126048"/>
            <a:ext cx="10515600" cy="1325563"/>
          </a:xfrm>
        </p:spPr>
        <p:txBody>
          <a:bodyPr>
            <a:normAutofit/>
          </a:bodyPr>
          <a:lstStyle/>
          <a:p>
            <a:r>
              <a:rPr lang="en-US" dirty="0"/>
              <a:t>References</a:t>
            </a:r>
          </a:p>
        </p:txBody>
      </p:sp>
      <p:sp>
        <p:nvSpPr>
          <p:cNvPr id="3" name="Content Placeholder 2">
            <a:extLst>
              <a:ext uri="{FF2B5EF4-FFF2-40B4-BE49-F238E27FC236}">
                <a16:creationId xmlns:a16="http://schemas.microsoft.com/office/drawing/2014/main" id="{3D5A80CA-04EE-479C-9D91-E975E281BF6F}"/>
              </a:ext>
            </a:extLst>
          </p:cNvPr>
          <p:cNvSpPr>
            <a:spLocks noGrp="1"/>
          </p:cNvSpPr>
          <p:nvPr>
            <p:ph sz="half" idx="1"/>
          </p:nvPr>
        </p:nvSpPr>
        <p:spPr>
          <a:xfrm>
            <a:off x="711200" y="944880"/>
            <a:ext cx="11075554" cy="5547995"/>
          </a:xfrm>
        </p:spPr>
        <p:txBody>
          <a:bodyPr>
            <a:normAutofit/>
          </a:bodyPr>
          <a:lstStyle/>
          <a:p>
            <a:r>
              <a:rPr lang="en-US" sz="1600" dirty="0"/>
              <a:t>Cohn, D. V., Taylor, P., Lopez, M. H., Gallagher, C. A., Parker, K., &amp; </a:t>
            </a:r>
            <a:r>
              <a:rPr lang="en-US" sz="1600" dirty="0" err="1"/>
              <a:t>Maass</a:t>
            </a:r>
            <a:r>
              <a:rPr lang="en-US" sz="1600" dirty="0"/>
              <a:t>, K. T. (2020, May 30). Gun Homicide Rate Down 49% Since 1993 Peak; Public Unaware. Pew Research Center's Social &amp; Demographic Trends Project. https://www.pewresearch.org/social-trends/2013/05/07/gun-homicide-rate-down-49-since-1993-peak-public-unaware/. </a:t>
            </a:r>
          </a:p>
          <a:p>
            <a:r>
              <a:rPr lang="en-US" sz="1600" dirty="0"/>
              <a:t>Gun Violence Statistics. Giffords. (2021, May 29). https://giffords.org/lawcenter/gun-violence-statistics/. </a:t>
            </a:r>
          </a:p>
          <a:p>
            <a:r>
              <a:rPr lang="en-US" sz="1600" dirty="0"/>
              <a:t>Facts and Figures. (2018). https://health.ucdavis.edu/what-you-can-do/facts.html. </a:t>
            </a:r>
          </a:p>
          <a:p>
            <a:r>
              <a:rPr lang="en-US" sz="1600" dirty="0" err="1"/>
              <a:t>Aizenman</a:t>
            </a:r>
            <a:r>
              <a:rPr lang="en-US" sz="1600" dirty="0"/>
              <a:t>, N. (2021, March 24). Gun Violence Deaths: How The U.S. Compares With The Rest Of The World. NPR. https://www.npr.org/sections/goatsandsoda/2021/03/24/980838151/gun-violence-deaths-how-the-u-s-compares-to-the-rest-of-the-world. </a:t>
            </a:r>
          </a:p>
          <a:p>
            <a:r>
              <a:rPr lang="en-US" sz="1600" dirty="0"/>
              <a:t>World Health Organization. (2020). Estimates of rate of homicides (per 100 000 population). World Health Organization. https://www.who.int/data/gho/data/indicators/indicator-details/GHO/estimates-of-rates-of-homicides-per-100-000-population. </a:t>
            </a:r>
          </a:p>
          <a:p>
            <a:r>
              <a:rPr lang="en-US" sz="1600" dirty="0"/>
              <a:t>Bureau, U. S. C. (2021, April 20). State Population by Characteristics: 2010-2019. The United States Census Bureau. https://www.census.gov/data/tables/time-series/demo/popest/2010s-state-detail.html. </a:t>
            </a:r>
          </a:p>
          <a:p>
            <a:r>
              <a:rPr lang="en-US" sz="1600" dirty="0"/>
              <a:t>Howard </a:t>
            </a:r>
            <a:r>
              <a:rPr lang="en-US" sz="1600" dirty="0" err="1"/>
              <a:t>Bauchner</a:t>
            </a:r>
            <a:r>
              <a:rPr lang="en-US" sz="1600" dirty="0"/>
              <a:t>, M. D. (2017, December 1). The Epidemic of Guns. JAMA Psychiatry. https://jamanetwork.com/journals/jamapsychiatry/fullarticle/2657419. </a:t>
            </a:r>
          </a:p>
          <a:p>
            <a:r>
              <a:rPr lang="en-US" sz="1600" dirty="0"/>
              <a:t>Gittins, W. (2021, March 24). Which states have banned assault rifles in the US? AS.com. https://en.as.com/en/2021/03/24/latest_news/1616614063_422035.html. </a:t>
            </a:r>
          </a:p>
          <a:p>
            <a:r>
              <a:rPr lang="en-US" sz="1600" dirty="0" err="1"/>
              <a:t>Knoema</a:t>
            </a:r>
            <a:r>
              <a:rPr lang="en-US" sz="1600" dirty="0"/>
              <a:t>. (n.d.). United Nations Office on Drugs and Crime - UNODC: Data and Statistics. </a:t>
            </a:r>
            <a:r>
              <a:rPr lang="en-US" sz="1600" dirty="0" err="1"/>
              <a:t>Knoema</a:t>
            </a:r>
            <a:r>
              <a:rPr lang="en-US" sz="1600" dirty="0"/>
              <a:t>. https://knoema.com/atlas/sources/UNODC. </a:t>
            </a:r>
          </a:p>
          <a:p>
            <a:r>
              <a:rPr lang="en-US" sz="1600" dirty="0"/>
              <a:t>Xu, J., Murphy, S., Arias, E., &amp; </a:t>
            </a:r>
            <a:r>
              <a:rPr lang="en-US" sz="1600" dirty="0" err="1"/>
              <a:t>Kochanek</a:t>
            </a:r>
            <a:r>
              <a:rPr lang="en-US" sz="1600" dirty="0"/>
              <a:t>, K. (2021). Deaths: Final Data for 2018, 69(13). https://doi.org/10.15620/cdc:106058 </a:t>
            </a:r>
          </a:p>
          <a:p>
            <a:endParaRPr lang="en-US" sz="800" dirty="0"/>
          </a:p>
        </p:txBody>
      </p:sp>
    </p:spTree>
    <p:extLst>
      <p:ext uri="{BB962C8B-B14F-4D97-AF65-F5344CB8AC3E}">
        <p14:creationId xmlns:p14="http://schemas.microsoft.com/office/powerpoint/2010/main" val="123361716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A99050EE-26AF-4253-BD50-F0FCD965A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284" y="575361"/>
            <a:ext cx="5707277" cy="57072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9DEBCB-6BC8-439F-A428-9304DCBDA898}"/>
              </a:ext>
            </a:extLst>
          </p:cNvPr>
          <p:cNvSpPr>
            <a:spLocks noGrp="1"/>
          </p:cNvSpPr>
          <p:nvPr>
            <p:ph type="title"/>
          </p:nvPr>
        </p:nvSpPr>
        <p:spPr>
          <a:xfrm>
            <a:off x="838200" y="1748452"/>
            <a:ext cx="4974771" cy="3587786"/>
          </a:xfrm>
        </p:spPr>
        <p:txBody>
          <a:bodyPr>
            <a:normAutofit/>
          </a:bodyPr>
          <a:lstStyle/>
          <a:p>
            <a:pPr algn="ctr"/>
            <a:r>
              <a:rPr lang="en-US">
                <a:solidFill>
                  <a:schemeClr val="bg1"/>
                </a:solidFill>
              </a:rPr>
              <a:t>Introduction</a:t>
            </a:r>
          </a:p>
        </p:txBody>
      </p:sp>
      <p:grpSp>
        <p:nvGrpSpPr>
          <p:cNvPr id="29" name="Graphic 190">
            <a:extLst>
              <a:ext uri="{FF2B5EF4-FFF2-40B4-BE49-F238E27FC236}">
                <a16:creationId xmlns:a16="http://schemas.microsoft.com/office/drawing/2014/main" id="{00E015F5-1A99-4E40-BC3D-7707802996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3117" y="1193254"/>
            <a:ext cx="1291642" cy="429215"/>
            <a:chOff x="2504802" y="1755501"/>
            <a:chExt cx="1598829" cy="531293"/>
          </a:xfrm>
          <a:solidFill>
            <a:schemeClr val="bg1"/>
          </a:solidFill>
        </p:grpSpPr>
        <p:sp>
          <p:nvSpPr>
            <p:cNvPr id="30" name="Freeform: Shape 29">
              <a:extLst>
                <a:ext uri="{FF2B5EF4-FFF2-40B4-BE49-F238E27FC236}">
                  <a16:creationId xmlns:a16="http://schemas.microsoft.com/office/drawing/2014/main" id="{3FE6F571-2BB7-46DA-A3D9-B32ADDC1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A905CC16-753C-4B9F-B3E2-C456795AE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sp>
        <p:nvSpPr>
          <p:cNvPr id="33" name="Graphic 212">
            <a:extLst>
              <a:ext uri="{FF2B5EF4-FFF2-40B4-BE49-F238E27FC236}">
                <a16:creationId xmlns:a16="http://schemas.microsoft.com/office/drawing/2014/main" id="{D0C78466-EB6E-45A0-99A6-A00789ACD9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5" name="Graphic 212">
            <a:extLst>
              <a:ext uri="{FF2B5EF4-FFF2-40B4-BE49-F238E27FC236}">
                <a16:creationId xmlns:a16="http://schemas.microsoft.com/office/drawing/2014/main" id="{E99F76E4-5DFD-4DBE-B042-66FBCD118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97727" y="421588"/>
            <a:ext cx="1291468" cy="129146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37" name="Graphic 4">
            <a:extLst>
              <a:ext uri="{FF2B5EF4-FFF2-40B4-BE49-F238E27FC236}">
                <a16:creationId xmlns:a16="http://schemas.microsoft.com/office/drawing/2014/main" id="{5468B3A9-705E-43C3-A742-0619B0D8F2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solidFill>
        </p:grpSpPr>
        <p:sp>
          <p:nvSpPr>
            <p:cNvPr id="38" name="Freeform: Shape 37">
              <a:extLst>
                <a:ext uri="{FF2B5EF4-FFF2-40B4-BE49-F238E27FC236}">
                  <a16:creationId xmlns:a16="http://schemas.microsoft.com/office/drawing/2014/main" id="{29D439AD-5D67-497C-B831-D17FC3E59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23F54BF2-C71C-45C5-9408-3B5E011B0F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2BBABE17-DB56-44AB-934B-63C07C79F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CB483D20-A128-4076-AF54-88646172B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E5EFA818-FDDA-49E9-B11F-E9DC1854A9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EA1F8728-F8F7-4828-A718-A15E7663E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8DA1F73F-AA1D-41D7-BAAB-292FD94A3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D9441DEA-C85E-4B9C-A48D-8437854C4C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5EBAA20-1368-4495-8D7C-820FAD8ECF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FB92591-626C-4D2B-A3E6-EC8742D67B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D392448D-513F-4528-9D8D-A151982041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61946BAE-1546-4EA4-A108-A799BF5D2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42A8EC93-6A35-4D37-A8CB-59362BF875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AFC3ECA2-E914-4D83-ABF9-B9FFD96E9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712B1108-9AAC-4F10-A64F-0D6963E518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284CDA0C-B2AB-4791-83B1-C053C061D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F857BF6B-E0CA-49C0-8827-B44CE8B92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6D7B06A7-ADDF-4F27-B11F-08422FC180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E8B0DA6C-71D7-4FCB-AE4C-035E0ADB5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EB078173-ADFB-480D-91A4-4D71C01098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AAA4027A-C97B-4C9A-B04C-EBE2112200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C06DA92D-C6D0-4C7D-98CF-D9576912E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D6601653-3941-4C9B-BD39-62EECE23A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BC4A394-4FFE-4BFE-9A59-2B624E071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EB4EABA5-FDCF-4F6F-8FF1-6FDFF50580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10F3C940-2320-488A-B24C-AB0A4FB53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F525BA82-37D8-47ED-AFF6-AE57124A4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2D78955-C80F-4DA3-83AA-D28A5A6FA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BC23DAAC-7C06-4012-8CBB-8E3126B68B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60D19F80-DC80-49EC-8EDD-7889092C1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11F50BB3-EA39-4693-BAE1-1101EF0A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00EFD45B-69A8-47F6-A5BF-779F7EB49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9E53C464-7272-4EBC-830B-CB29A9698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B6BF10CE-C2AD-487A-9402-8D5C746EC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064C7FE-F8EB-47EF-97FA-348A520599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A991C553-06A1-4F26-BBBC-80F7E11E7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BCE9C081-2191-4C84-956E-F106BB015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292F6F03-BC34-40C6-8F17-7A169CD72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A5101B80-7351-4F0F-AB7D-3E40B4D266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570EE1D-95AC-4660-8E96-7C8A36FEB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385D9A56-2D15-4E0A-B981-E168F09064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28D0BA2F-9273-4EAA-AD17-C4EFE1140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512CC54E-7976-4DC9-984C-45C2A23A7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C8A3FC72-9FF9-41F6-97E0-45A0FEE94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48918C16-C9B6-40D5-93A0-DB547B644A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A05612C6-4858-4854-A3D3-90CF1E1C75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8E88D77-C726-4008-849C-DA7361F88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24CFE7CA-C955-4365-90C3-6272CB9A3C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38B43FC8-B81C-490A-A346-4C6235DA8A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214D0221-0C97-4C71-B535-7506956EF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ED0C44EA-BD25-49A3-9EB8-9D8DED7C19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A3C9CCF2-15CC-4F7D-87F5-7FFEBAC9C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8AA321D8-1D2C-472C-A2DB-EBB74498DD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724680C1-4BB5-45DB-A558-82514418C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C94F4CEF-82DD-4CFB-8EE3-4AB115F6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4F186C9C-C620-4426-A674-E40F808F6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8929942C-BA3F-40EF-94DD-4A5C22C5B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D234974B-3555-465B-95A7-1C63CE7386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0E38F9FD-48AC-4C3E-9E75-D1C0B555E0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3AA72E26-5C3D-4231-9042-E00AE43E80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6684433D-3C9E-4C19-A801-D51CF3064F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DADB0C3D-A021-4F40-93B3-76B61334F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41781C18-F408-401D-8A86-99FFBB9895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9D958D9F-E4B0-48B1-ADA4-3053AFB5D9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43EFCD46-F0FB-499C-81B9-3508FE5C8C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2B6A130F-CB85-4BDA-8DDF-8DAAB2F7D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9359DA40-CA94-4B1F-9BE6-C800BEEC7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73304FCD-8DAD-4BC8-A16E-84DDCA07F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BCB4864C-8F67-4BE7-89CC-664EA25EC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845F543D-67FC-4640-A2A1-69DA6D052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DBDB2A9C-60E5-4F7E-BA2B-4DD1595FB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72B10DA2-D88E-4952-BDB5-102E61B4B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AC5F5BED-3698-4F52-9977-D8CA2DC03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E19CCEBC-AD20-45B2-A751-42B40BB31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3A978AD9-9A35-4B89-B3BC-61E54AD9E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77D8C808-AFC9-42DD-B253-0048903791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EECD0BF1-7C64-407E-8306-4C447B1D3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953B0F94-AC35-4CB2-878D-1DC7D68BE9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08EA50C2-BB5F-4368-AA91-67B207C1AB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DE45A7FE-0A45-45F6-8417-EBDA5A12D8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DA8B8DC8-F88C-432E-A8C2-8D13FE874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02C5430-233D-49F7-B852-181D2B2F6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76DB286F-9E15-441C-8697-57007B76C1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534DC0EE-15B7-44AE-A7DC-8B5E2268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4FBE9900-F640-4248-9C4C-EDBE5E00AF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37FF04AF-F86B-49F8-AAB5-DA696591A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710DCFEA-4572-47A3-A6BE-7B21F575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BA42ED8E-CCC8-478F-9EF4-625B633071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146DF8F4-DF09-4E6C-887F-C9269E56A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7FF3916E-5C82-4956-A88B-81BFAC91B8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7E5CF7AE-ED45-4AB5-9AEB-56FC964BFA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7CFB132C-BEB1-4897-B1A4-97422811F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4EE49F21-E336-41BC-8256-85A9AB597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C62510EE-BDCD-4393-9AD7-2D0C9A722D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2420F94B-4F00-4C6C-97E3-BA5B5E6871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E712560A-A110-4132-85D5-21BBBFA8C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D1E3102B-23D5-43AE-A67D-583AAA52B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9D5ABE4E-EB80-423C-BBCE-9C1B77D9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BEB8CCC5-38F5-4892-A00B-14B645BBDF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860175F-F7D5-4464-AD61-5B435528FE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E28C20B0-98AA-4A5B-8CE1-236A3F6CAA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8A56719F-13F0-4B75-8C04-DAACD8FD86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B30555DA-285C-4859-83DE-B16FF6DB1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67AF00E9-C8D6-41C4-9703-5468F51639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D07F88BD-A2E8-4F25-BB43-9372C6C9F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DFAE35DA-8283-4F4B-8C00-FF8EFE39B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4340DEBE-A255-48E2-B7B2-AE881651C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FE968FB9-507A-4F2E-B346-15995081B1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4DA99BD8-9C2B-46BF-AA27-ED405540D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50C84F67-D2C2-48DF-8537-DF99C6024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F5CAEB9A-26A6-4FBF-916B-19FC9B0BF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E4DEDE1B-4819-4E4B-849E-330D7DF56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C441B73E-F19C-4313-8F46-F600603B3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014FE805-EF51-4859-A6DF-CF75F9A0F5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624CF2A5-BD9E-4570-8560-063BC70F26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6BEC415C-7946-43B2-9AC8-348B6B5CD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1B615AD5-3365-43D4-8E16-377A2A2F9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9D184DFD-DD33-491E-90FF-6E4ECA2668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31B62FE1-0262-4B09-ABEA-8AA010137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20C539C6-FAA9-4EBE-93D9-1F946E144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8C6EF3FF-09E5-4099-A49B-CA364A6E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B3C5E06F-8F1E-4771-AAE4-B34B1D6A3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538D5AE9-76CC-4AE4-B026-656EDCB01B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30F1A9B9-52AB-4527-BD4A-1802F7C960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46A57D78-C020-4EEF-971D-0C8802889A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7666D7A3-5ABF-4EDE-A0C5-F2099B2D86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3BC460A-E0FF-4658-A2FD-A3AF4D51D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26467CC2-3AB3-4D37-8323-385B7399F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563A1F58-33CE-4EDF-B902-3F43F69DA2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DDCFAB2F-7E88-4A57-999A-2506A1FE7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571BEB66-3787-441F-BB54-80C05C6F13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641DC095-611E-4979-8664-6C0EB878F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210B9ECF-D859-4919-A9D6-3208548F00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4FBC31D4-7E98-452C-8A87-822DE0432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E302346C-F328-435B-87ED-447C6F8542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B94F507E-9E94-432E-AE8A-A6CB2C5D05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1FFAC4F0-FD7F-4943-B60E-E276F8B23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A8A5D871-92FD-43C3-BF94-0B524FA7D3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6A79A241-1665-453E-ADD4-18892D4F8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81EABE18-4189-4E07-93C9-9B76673E3E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B658A0EE-6F09-4EF7-B5E7-F23A556BD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15EB019C-C95B-4DE3-BD17-DC20F800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2948B3ED-79C1-47C8-B712-0BFB5536C3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13387DB9-900B-422D-90F7-C5C7EB5D5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8FDCCF3-E6D6-4CD0-9D47-02FE785C7A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BC14E8F6-33F6-47CE-9A24-EA71D7149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F78CC38F-63FC-4552-B17B-8D79D3C8F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89042823-A002-49CE-B03D-ED1291DC1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96EFC6CE-198B-489B-B1EE-72CE842628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49FEA23D-54D9-45D7-9325-1E2F638C9C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2DB04EE3-370F-49CE-BCFE-C2999C3CF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8BCBCC34-797D-41A8-8AD1-7E03E1BBFF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AFF5C1F8-0EDE-4835-89E6-1FCB2EA395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6171D504-6300-457C-AFCC-064DBB3FCC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62ACE739-C8C4-4495-B04C-C3AFC4481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3F4771CD-CDCA-4FFE-8EF5-E42D1781E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A10C0BFE-A8F9-4E21-9DFD-37A4D26C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4D8D4EF9-4EF7-4538-A4AE-439F9335EA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7E0500AB-5662-43B9-95C2-2EC80CC54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84021AD-A6A2-4CDA-A953-72FBA7598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FD1FBF47-CAC8-4385-9DC7-C9BB6167E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FBAEE482-005F-4288-8D66-09EA246C4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2C5DCF49-33DE-4AFF-818E-42F59F280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866903F3-208B-46D5-925B-254DC74291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2550D219-E342-4A38-BB89-575C1EE7A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B5485FC-95D0-4660-9594-2C9BD3B776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2EA358DA-C7E8-4DF8-B7D6-CC5829565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7990E8BB-4369-4845-8436-A6F3FE1D1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D6C050C5-1951-434B-A7FE-D271E73F8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208" name="Graphic 4">
            <a:extLst>
              <a:ext uri="{FF2B5EF4-FFF2-40B4-BE49-F238E27FC236}">
                <a16:creationId xmlns:a16="http://schemas.microsoft.com/office/drawing/2014/main" id="{773717CC-ECEE-4ABF-BA61-C59F46801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0915" y="4748271"/>
            <a:ext cx="1330536" cy="1330521"/>
            <a:chOff x="5734037" y="3067039"/>
            <a:chExt cx="724483" cy="724489"/>
          </a:xfrm>
          <a:solidFill>
            <a:schemeClr val="bg1">
              <a:alpha val="60000"/>
            </a:schemeClr>
          </a:solidFill>
        </p:grpSpPr>
        <p:sp>
          <p:nvSpPr>
            <p:cNvPr id="209" name="Freeform: Shape 208">
              <a:extLst>
                <a:ext uri="{FF2B5EF4-FFF2-40B4-BE49-F238E27FC236}">
                  <a16:creationId xmlns:a16="http://schemas.microsoft.com/office/drawing/2014/main" id="{9A4FAE41-62DF-4B8E-BD66-8EC206E0E3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564C7F1F-5546-40DC-A16B-C9A3E45777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45583216-FC24-4B75-9703-DBEC401FF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2FD0A70D-2E7E-4048-8145-0F45EDBBC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B703C78E-D176-4455-B7B5-2DB4F418DB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AD23B98E-D1FB-4BD9-BA4A-060BC8266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C1541992-EEDB-4D6B-BDA9-B66E58A17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08072B3B-B852-4186-ACFE-F614251324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7B5DD2CA-BCBA-4F3E-B472-84006768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C7335DFE-05E4-4D45-B035-1D85E7648E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ADCF9375-A092-491A-960D-A4DBB376C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95341599-7E99-490F-9AF8-07EAE5C8DB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E1C55EB0-818A-46E6-8D53-5503100290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319B036C-5BD8-4F3B-8935-96D50F410D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A8445880-106C-4DC8-A250-D132F0D6F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52AA1DD-5DBE-43CD-9B85-63C762692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2A412466-ED73-4944-83CE-224B1769C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807E195A-10DB-494C-A547-E1D0C6F616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4CD4AECE-734D-4B90-984F-B2ABFA2B6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2927072E-8001-4AD1-A4C4-2EDBA3BF87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499D6F50-E593-46A3-81D8-73389276B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7A96E600-84B4-452B-AE40-295FC5807E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CBBA17AC-C1AB-4BFC-A051-457275D1D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488E850C-90D5-4D0F-A57D-7809327EF3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9F98D808-AB13-4D8D-B4C5-9D32153462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95AFFBC0-FF37-4117-86FA-21ABDA17A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ED0AC42A-17B0-4154-968C-CAE2A04C28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4A7A31A0-8490-4B9D-B9CC-7FF28053E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8188899C-6A74-43D8-B36C-F86B278C8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1537EAA6-95B6-4674-A7B9-40F9AB7F5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F4B29507-C08F-4764-B703-0EB33A0FAC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4200E500-6A99-47FC-A30F-FA4C85DA8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9558677C-76AD-451F-AEEE-C5FEE4179C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9E472E5-A81A-44E7-AEBA-C3A593497B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5CD54F54-9E41-4635-A533-6CC6515E1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B22D6F46-74C0-49D9-8CD8-BC125E973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C6FAA6EC-EDF6-4522-ACD8-8D4F7FF87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5F8364DC-ED1A-482D-A418-7941B199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1896D361-70A8-4528-940B-F306550F8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4D1CB00A-0CE1-4E25-ADCE-9562845F5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E1B6761E-B7C6-4218-B95F-F6DEC0066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CA081177-DAC3-4667-91A1-4CC885D4A1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435007DC-BB8D-43BA-9598-AE79AA262E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46628B8A-02EC-44EF-B52C-5EBAFBCF9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2DACEC99-8F4C-495C-8EAA-670A3A02E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C8EFEAD4-1425-4357-9D8A-F326DABC6E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FDA70E94-A082-47D4-B4F8-142AEF1DC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10E96E8A-1EEA-4F1D-8CFE-12DC9B9E7A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12D7CC4-A548-4FF7-A6B2-9151CFA9E3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B3F1C68-B597-4669-87F8-C80124ABE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A57037D2-0958-4F34-815F-C8CA7F86A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30AF3969-3F11-4157-B4B9-33B1314623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51D613E3-18F5-4426-ADEB-DEC123E16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1DC25548-A3A9-4018-A29B-6972D353F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7EDE6372-94D2-435D-BD43-A20072D80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729575A6-77E2-4199-8F0A-27C89330A0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12EB506D-59AD-4011-80F8-36A2BDB9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92FD46FA-14EB-46A2-B4A3-ECD1F49BAC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1CD84E07-49A9-40E3-B34C-91C156C9C6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F3090306-C384-44A0-8C38-77397133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3515E97E-31A4-4273-AB55-8EAD74CB9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792F63CA-0494-43E2-A0AA-37C35C832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5389A040-E4CC-4CE7-8B9F-40ECA9ACE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1BA51B23-705C-49BE-B606-8A9B623E0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B16EF17A-F451-4B5B-9052-33A9116E9D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1B20B7D1-27D7-4E1A-A317-E9E7A105A9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1E3FADAF-FD1D-45B2-A40D-EBDD536E75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301257BA-BCE2-4479-A04F-A9DBFAF92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619D0ABC-04D9-405A-A52F-5EEC01762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123AE5C7-608A-47A7-B7A1-55662B70B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957BDA1A-3081-45EB-A31E-3F98EC6DC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683DDA50-C794-4DC5-8297-CFDEB8DCB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FA42024A-A832-4635-9CE6-B968232CE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564D00AA-3E68-4F56-80A0-08D5DFFB6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D988A711-E3E8-4172-AFE1-60E93FF10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7A89FF34-EE34-461C-A3EF-73AC3801B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80D55E43-BE59-444D-B32B-9C0306A126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639C823F-B16B-4DF7-BA6E-0D832AAB2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2E623C08-172F-41EA-90CB-59ED0D583B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94C0577F-0FF9-47D5-8C6D-FC7B4CC31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30C80E9D-7909-4C52-ACAD-80FF874F99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2B9598CE-4E74-4A54-BAB8-59379D2114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7188EAA-47E1-4B73-8682-C74A0421BE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36900E8B-61F2-411F-B29F-A9CDC6E81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0A25598A-334A-487D-9604-4753EAE81E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C8DBE472-045A-491C-AB7C-4153EE2B00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2F6DD374-5D5F-48BB-8135-8F37EE2C2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386B8A5A-00D0-4291-937B-931B3F19CD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89C10BFA-8067-495D-810E-1F4085F7B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51F94E69-8294-4AB3-A457-3BD4ACF085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AD2859C5-45C5-4EE2-8272-0FA7A02353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14AFB321-1B9D-41AF-9686-8C689A3F4B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5C4403F4-D893-4E4C-8DFE-E79AE6A62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BA894316-677B-4B51-AF19-0D3FAF96A7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07FDE9AD-8F5A-44B0-AC7E-30148150D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A4D0E6BA-489D-4EA4-994E-225F7D078B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7EDFBCCB-EC92-4860-BBDB-2EC6355FE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459DBA8E-2EB0-4C51-A161-2C595B89D4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FB1BA285-9A95-49B7-A098-F38400D92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D29C405E-90F5-4AB5-8B5F-3CA2F1815A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F7214FFD-3321-412F-9CA5-4BC6E874F9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5F16C3D8-64A1-443D-92A7-EA97518A6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7E4EFAB9-436A-4B6B-A16B-8DA3F614A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037DDFC3-D7A5-443D-8417-D723296DA7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253AC142-F4B4-47E8-BBEE-F7D0F8547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90AAA82-94E2-41D0-AE92-9C87195CCB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FD33B856-EF4E-40FC-BDA0-9E26203D0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24AEBF58-C8A2-4D00-9AFB-B5012AEA36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21270E55-4211-4529-BDC3-29B80BDF5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16DD7E91-EFBB-4DD7-B30F-4A13C20BED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96260F31-66FB-4E2C-801E-701C2B859A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B5FEE1C9-3961-4400-AD3E-B5AD93A474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34E1BE05-269F-4A13-99FE-2A973A0E77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2D591FBD-65C6-46C4-AF19-875D652DC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5F7E635-CB45-4346-BBFB-10FF0576AF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3BDAC885-F0B3-4D66-8587-4384652983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3427A7E1-71C9-42CC-9CAF-53642DC4D0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20BF60C4-2E5D-473E-96B6-D22BB8536F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C4703732-1088-4448-ACC0-D8BD901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6777D706-23BF-4962-98D3-D5AE7DF4E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783FF777-4C59-44D0-9441-2B40E0A70E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2037F33C-65F4-44B6-9CB2-D32D1552C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E73BA403-F3FD-4D76-A516-5698375D6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0AF0D29B-415A-4327-A4B4-B5DC8F0AC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374A9388-F55E-4F94-817D-5BFF0B59E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30C52183-F223-4E0A-B713-C91589CEB8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A6BEE030-DC6B-4CB1-A01B-95CC82552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2D41CF67-37BB-443C-85CF-2A05174FD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65A449CF-396F-45B8-B268-6824A4E89B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9C20A7EF-7013-4D6C-ADD8-868A931DF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F787692C-3BA9-4D4D-82F8-E497797AA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A6D539D6-A55E-40F5-83AC-A77340524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D4D7922F-CA55-4202-B99F-ED303E704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4120C846-A602-4B6C-9C07-11D2B0F8A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84B5D527-4684-45F5-84CE-73642492DB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FF31CF21-8169-4D45-A115-9CF8D3718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DA8762B9-9CD8-4676-93F5-6C9358A94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A183E80A-70D1-4F52-A92D-D396648CC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83FBB0F7-E17E-4890-9B66-3625BA1468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708E7BF1-2D4D-44AB-A5CC-0ED91B84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4B468C4E-6F63-4172-AE1F-8965744DB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974C7149-F567-4D55-8F48-511DCF3A81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54A551FA-7E10-4D28-9A10-B9A06C0780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1D04F3C0-CE2C-4B8D-A5BD-0E994FD8D9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D2EA9230-DD52-48A9-B268-56744EA50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043A05F5-A8CF-4D01-AF12-95D1ECAE4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1F47C6BC-BD1A-4291-B018-05E5A72E4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E5B89844-FD17-4048-A3F5-35E390C6EF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B5593F34-8B0E-4D34-9781-B594E2F5D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4428E4BB-2263-4D19-8254-C9B54B856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2366216E-6EA2-4872-8370-C5EC22520F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D66F8E3F-BF33-4F99-A1F0-EB5885BF2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EB506747-ED9D-43EA-BD67-DF797184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AC803CE8-FFF7-40EA-AF62-102724C324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7EF6FFCA-06CC-4395-AEB0-425719A42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0D95F285-AAC0-4F32-8665-2677878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8DFCCA2E-BF12-4D26-A5A4-A03387546A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2ABEAC60-6AC3-4D6A-95F9-2E79F6BE00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FA6015B7-49FE-4729-B2F4-585F0F305F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D611DEB1-76FE-4625-9449-88E52D15F4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97F031C1-1AA7-4CA7-ADD3-E0577626E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96F5D0CB-22E6-4536-8403-F42527F31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A32718AB-7401-4F66-9C77-E06C3CF7CD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85B6B5F1-D1E4-45A3-8117-348D02D2A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534869FD-184C-42DB-B9DA-293DB67E5E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A781504F-CAFD-4201-B288-8B4A809B43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D9FC8348-2BA6-4631-8AA7-D63CD898C5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C1AF95A2-64EA-45E2-A43B-1EBD56910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CFC80050-240D-434A-BFCB-DE4DA4FAFB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24" name="Content Placeholder 2">
            <a:extLst>
              <a:ext uri="{FF2B5EF4-FFF2-40B4-BE49-F238E27FC236}">
                <a16:creationId xmlns:a16="http://schemas.microsoft.com/office/drawing/2014/main" id="{F313446A-38D3-44D9-A77E-EA1E79710F7F}"/>
              </a:ext>
            </a:extLst>
          </p:cNvPr>
          <p:cNvSpPr>
            <a:spLocks noGrp="1"/>
          </p:cNvSpPr>
          <p:nvPr>
            <p:ph idx="1"/>
          </p:nvPr>
        </p:nvSpPr>
        <p:spPr>
          <a:xfrm>
            <a:off x="6477270" y="1130846"/>
            <a:ext cx="4974771" cy="4351338"/>
          </a:xfrm>
        </p:spPr>
        <p:txBody>
          <a:bodyPr>
            <a:normAutofit/>
          </a:bodyPr>
          <a:lstStyle/>
          <a:p>
            <a:r>
              <a:rPr lang="en-US" sz="2200">
                <a:solidFill>
                  <a:schemeClr val="bg1"/>
                </a:solidFill>
              </a:rPr>
              <a:t>Media reporting on gun violence has increased in recent decades in the United States</a:t>
            </a:r>
          </a:p>
          <a:p>
            <a:r>
              <a:rPr lang="en-US" sz="2200">
                <a:solidFill>
                  <a:schemeClr val="bg1"/>
                </a:solidFill>
              </a:rPr>
              <a:t>The issue is often portrayed as distinctly an American problem</a:t>
            </a:r>
          </a:p>
          <a:p>
            <a:r>
              <a:rPr lang="en-US" sz="2200">
                <a:solidFill>
                  <a:schemeClr val="bg1"/>
                </a:solidFill>
              </a:rPr>
              <a:t>Data supports an upward trend in gun violence in the United States, especially for gun related homicides </a:t>
            </a:r>
          </a:p>
          <a:p>
            <a:r>
              <a:rPr lang="en-US" sz="2200">
                <a:solidFill>
                  <a:schemeClr val="bg1"/>
                </a:solidFill>
              </a:rPr>
              <a:t>This analysis will compare the United States to other countries in the world to understand if gun homicides can be reduced by enacting new policies</a:t>
            </a:r>
          </a:p>
          <a:p>
            <a:endParaRPr lang="en-US" sz="2200">
              <a:solidFill>
                <a:schemeClr val="bg1"/>
              </a:solidFill>
            </a:endParaRPr>
          </a:p>
          <a:p>
            <a:endParaRPr lang="en-US" sz="2200">
              <a:solidFill>
                <a:schemeClr val="bg1"/>
              </a:solidFill>
            </a:endParaRPr>
          </a:p>
        </p:txBody>
      </p:sp>
      <p:pic>
        <p:nvPicPr>
          <p:cNvPr id="5" name="Slide 2">
            <a:hlinkClick r:id="" action="ppaction://media"/>
            <a:extLst>
              <a:ext uri="{FF2B5EF4-FFF2-40B4-BE49-F238E27FC236}">
                <a16:creationId xmlns:a16="http://schemas.microsoft.com/office/drawing/2014/main" id="{BC1AB823-16D8-4DDA-BF1B-8D9E70BB73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028219" y="3921715"/>
            <a:ext cx="406400" cy="406400"/>
          </a:xfrm>
          <a:prstGeom prst="rect">
            <a:avLst/>
          </a:prstGeom>
        </p:spPr>
      </p:pic>
    </p:spTree>
    <p:extLst>
      <p:ext uri="{BB962C8B-B14F-4D97-AF65-F5344CB8AC3E}">
        <p14:creationId xmlns:p14="http://schemas.microsoft.com/office/powerpoint/2010/main" val="4205293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19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64100A-46CC-45D6-AEDF-EA75D8647F32}"/>
              </a:ext>
            </a:extLst>
          </p:cNvPr>
          <p:cNvSpPr>
            <a:spLocks noGrp="1"/>
          </p:cNvSpPr>
          <p:nvPr>
            <p:ph type="title"/>
          </p:nvPr>
        </p:nvSpPr>
        <p:spPr>
          <a:xfrm>
            <a:off x="1102368" y="923293"/>
            <a:ext cx="4030132" cy="4641720"/>
          </a:xfrm>
        </p:spPr>
        <p:txBody>
          <a:bodyPr>
            <a:normAutofit/>
          </a:bodyPr>
          <a:lstStyle/>
          <a:p>
            <a:pPr algn="ctr"/>
            <a:r>
              <a:rPr lang="en-US" dirty="0">
                <a:solidFill>
                  <a:schemeClr val="bg1"/>
                </a:solidFill>
              </a:rPr>
              <a:t>Data Sources</a:t>
            </a:r>
          </a:p>
        </p:txBody>
      </p:sp>
      <p:sp>
        <p:nvSpPr>
          <p:cNvPr id="21" name="Freeform: Shape 20">
            <a:extLst>
              <a:ext uri="{FF2B5EF4-FFF2-40B4-BE49-F238E27FC236}">
                <a16:creationId xmlns:a16="http://schemas.microsoft.com/office/drawing/2014/main" id="{D0A98BBA-D3EA-45DC-B8A1-9C61397D4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55862"/>
            <a:ext cx="1170294" cy="274629"/>
          </a:xfrm>
          <a:custGeom>
            <a:avLst/>
            <a:gdLst>
              <a:gd name="connsiteX0" fmla="*/ 453342 w 1170294"/>
              <a:gd name="connsiteY0" fmla="*/ 0 h 274629"/>
              <a:gd name="connsiteX1" fmla="*/ 689085 w 1170294"/>
              <a:gd name="connsiteY1" fmla="*/ 235744 h 274629"/>
              <a:gd name="connsiteX2" fmla="*/ 924829 w 1170294"/>
              <a:gd name="connsiteY2" fmla="*/ 0 h 274629"/>
              <a:gd name="connsiteX3" fmla="*/ 1170294 w 1170294"/>
              <a:gd name="connsiteY3" fmla="*/ 24546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577 h 274629"/>
              <a:gd name="connsiteX11" fmla="*/ 215168 w 1170294"/>
              <a:gd name="connsiteY11" fmla="*/ 23574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5744"/>
                </a:lnTo>
                <a:lnTo>
                  <a:pt x="924829" y="0"/>
                </a:lnTo>
                <a:lnTo>
                  <a:pt x="1170294" y="245465"/>
                </a:lnTo>
                <a:lnTo>
                  <a:pt x="1153282" y="264908"/>
                </a:lnTo>
                <a:lnTo>
                  <a:pt x="924829" y="38885"/>
                </a:lnTo>
                <a:lnTo>
                  <a:pt x="689085" y="274629"/>
                </a:lnTo>
                <a:lnTo>
                  <a:pt x="453342" y="38885"/>
                </a:lnTo>
                <a:lnTo>
                  <a:pt x="215168" y="274629"/>
                </a:lnTo>
                <a:lnTo>
                  <a:pt x="0" y="59462"/>
                </a:lnTo>
                <a:lnTo>
                  <a:pt x="0" y="20577"/>
                </a:lnTo>
                <a:lnTo>
                  <a:pt x="215168" y="235744"/>
                </a:lnTo>
                <a:close/>
              </a:path>
            </a:pathLst>
          </a:cu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3" name="Freeform: Shape 22">
            <a:extLst>
              <a:ext uri="{FF2B5EF4-FFF2-40B4-BE49-F238E27FC236}">
                <a16:creationId xmlns:a16="http://schemas.microsoft.com/office/drawing/2014/main" id="{2E4C95AB-2BD7-4E38-BDD5-1E41F3A9B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90894"/>
            <a:ext cx="1170294" cy="274629"/>
          </a:xfrm>
          <a:custGeom>
            <a:avLst/>
            <a:gdLst>
              <a:gd name="connsiteX0" fmla="*/ 453342 w 1170294"/>
              <a:gd name="connsiteY0" fmla="*/ 0 h 274629"/>
              <a:gd name="connsiteX1" fmla="*/ 689085 w 1170294"/>
              <a:gd name="connsiteY1" fmla="*/ 238174 h 274629"/>
              <a:gd name="connsiteX2" fmla="*/ 924829 w 1170294"/>
              <a:gd name="connsiteY2" fmla="*/ 0 h 274629"/>
              <a:gd name="connsiteX3" fmla="*/ 1170294 w 1170294"/>
              <a:gd name="connsiteY3" fmla="*/ 24789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789 h 274629"/>
              <a:gd name="connsiteX11" fmla="*/ 215168 w 1170294"/>
              <a:gd name="connsiteY11" fmla="*/ 23817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8174"/>
                </a:lnTo>
                <a:lnTo>
                  <a:pt x="924829" y="0"/>
                </a:lnTo>
                <a:lnTo>
                  <a:pt x="1170294" y="247895"/>
                </a:lnTo>
                <a:lnTo>
                  <a:pt x="1153282" y="264908"/>
                </a:lnTo>
                <a:lnTo>
                  <a:pt x="924829" y="38885"/>
                </a:lnTo>
                <a:lnTo>
                  <a:pt x="689085" y="274629"/>
                </a:lnTo>
                <a:lnTo>
                  <a:pt x="453342" y="38885"/>
                </a:lnTo>
                <a:lnTo>
                  <a:pt x="215168" y="274629"/>
                </a:lnTo>
                <a:lnTo>
                  <a:pt x="0" y="59462"/>
                </a:lnTo>
                <a:lnTo>
                  <a:pt x="0" y="20789"/>
                </a:lnTo>
                <a:lnTo>
                  <a:pt x="215168" y="23817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998C0C1-C115-454F-91F0-C91ECF3832EF}"/>
              </a:ext>
            </a:extLst>
          </p:cNvPr>
          <p:cNvSpPr>
            <a:spLocks noGrp="1"/>
          </p:cNvSpPr>
          <p:nvPr>
            <p:ph idx="1"/>
          </p:nvPr>
        </p:nvSpPr>
        <p:spPr>
          <a:xfrm>
            <a:off x="6234868" y="1130846"/>
            <a:ext cx="5217173" cy="4351338"/>
          </a:xfrm>
        </p:spPr>
        <p:txBody>
          <a:bodyPr>
            <a:normAutofit lnSpcReduction="10000"/>
          </a:bodyPr>
          <a:lstStyle/>
          <a:p>
            <a:r>
              <a:rPr lang="en-US" sz="1800" dirty="0">
                <a:solidFill>
                  <a:schemeClr val="bg1"/>
                </a:solidFill>
              </a:rPr>
              <a:t>Homicide Rate - includes international firearm related homicide statistics which were compiled by the United Nations Office on Drugs and Crime. The UNODC is the worldwide leader in data collection for statistics on drugs and crime and provides a reliable source for data collection quality</a:t>
            </a:r>
          </a:p>
          <a:p>
            <a:r>
              <a:rPr lang="en-US" sz="1800" dirty="0">
                <a:solidFill>
                  <a:schemeClr val="bg1"/>
                </a:solidFill>
              </a:rPr>
              <a:t>Guns Per Capita – provides the number of firearms that exist in a country per capita. Data was compiled and published on Wikipedia through open-source community contributions and references sources where the data was derived from.  </a:t>
            </a:r>
          </a:p>
          <a:p>
            <a:r>
              <a:rPr lang="en-US" sz="1800" dirty="0">
                <a:solidFill>
                  <a:schemeClr val="bg1"/>
                </a:solidFill>
              </a:rPr>
              <a:t>Guns Regulations Per Country – elaborates on various gun control regulations which exist in a country. Data was compiled and published on Wikipedia through open-source community contributions and references sources where the data was derived from.  </a:t>
            </a:r>
          </a:p>
          <a:p>
            <a:endParaRPr lang="en-US" sz="1500" dirty="0">
              <a:solidFill>
                <a:schemeClr val="bg1"/>
              </a:solidFill>
            </a:endParaRPr>
          </a:p>
        </p:txBody>
      </p:sp>
      <p:grpSp>
        <p:nvGrpSpPr>
          <p:cNvPr id="25" name="Group 24">
            <a:extLst>
              <a:ext uri="{FF2B5EF4-FFF2-40B4-BE49-F238E27FC236}">
                <a16:creationId xmlns:a16="http://schemas.microsoft.com/office/drawing/2014/main" id="{85836128-58DE-4E5A-B27E-DFE747CA0B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21348" y="5364542"/>
            <a:ext cx="1562428" cy="1493465"/>
            <a:chOff x="3121343" y="4864099"/>
            <a:chExt cx="2085971" cy="1993901"/>
          </a:xfrm>
          <a:solidFill>
            <a:schemeClr val="bg1"/>
          </a:solidFill>
        </p:grpSpPr>
        <p:sp>
          <p:nvSpPr>
            <p:cNvPr id="26" name="Freeform: Shape 25">
              <a:extLst>
                <a:ext uri="{FF2B5EF4-FFF2-40B4-BE49-F238E27FC236}">
                  <a16:creationId xmlns:a16="http://schemas.microsoft.com/office/drawing/2014/main" id="{A92DF49A-063A-4F60-BE30-D268264925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7" name="Freeform: Shape 26">
              <a:extLst>
                <a:ext uri="{FF2B5EF4-FFF2-40B4-BE49-F238E27FC236}">
                  <a16:creationId xmlns:a16="http://schemas.microsoft.com/office/drawing/2014/main" id="{70DCBBE0-7DEE-43ED-BEE3-ABB179CFC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8" name="Freeform: Shape 27">
              <a:extLst>
                <a:ext uri="{FF2B5EF4-FFF2-40B4-BE49-F238E27FC236}">
                  <a16:creationId xmlns:a16="http://schemas.microsoft.com/office/drawing/2014/main" id="{539FE8DF-D1B2-4074-9BDF-C458EA0123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9" name="Freeform: Shape 28">
              <a:extLst>
                <a:ext uri="{FF2B5EF4-FFF2-40B4-BE49-F238E27FC236}">
                  <a16:creationId xmlns:a16="http://schemas.microsoft.com/office/drawing/2014/main" id="{61C143B5-6E24-417D-A035-65747A8E9D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0" name="Freeform: Shape 29">
              <a:extLst>
                <a:ext uri="{FF2B5EF4-FFF2-40B4-BE49-F238E27FC236}">
                  <a16:creationId xmlns:a16="http://schemas.microsoft.com/office/drawing/2014/main" id="{0331ED8C-8819-4FFB-BF3C-FDA6A90D4B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31" name="Freeform: Shape 30">
              <a:extLst>
                <a:ext uri="{FF2B5EF4-FFF2-40B4-BE49-F238E27FC236}">
                  <a16:creationId xmlns:a16="http://schemas.microsoft.com/office/drawing/2014/main" id="{2A39574D-5ECC-4A94-9CB6-646D90DA5A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2" name="Freeform: Shape 31">
              <a:extLst>
                <a:ext uri="{FF2B5EF4-FFF2-40B4-BE49-F238E27FC236}">
                  <a16:creationId xmlns:a16="http://schemas.microsoft.com/office/drawing/2014/main" id="{6A73D6F7-977D-4026-8F68-CA63C162C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3" name="Freeform: Shape 32">
              <a:extLst>
                <a:ext uri="{FF2B5EF4-FFF2-40B4-BE49-F238E27FC236}">
                  <a16:creationId xmlns:a16="http://schemas.microsoft.com/office/drawing/2014/main" id="{56348370-4FD9-4A99-BB05-944D5B0B0E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4" name="Freeform: Shape 33">
              <a:extLst>
                <a:ext uri="{FF2B5EF4-FFF2-40B4-BE49-F238E27FC236}">
                  <a16:creationId xmlns:a16="http://schemas.microsoft.com/office/drawing/2014/main" id="{D1146D46-43DB-4487-A191-0970511C33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5" name="Freeform: Shape 34">
              <a:extLst>
                <a:ext uri="{FF2B5EF4-FFF2-40B4-BE49-F238E27FC236}">
                  <a16:creationId xmlns:a16="http://schemas.microsoft.com/office/drawing/2014/main" id="{DDA0090F-4FBF-434D-83B1-B274F83A9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6" name="Freeform: Shape 35">
              <a:extLst>
                <a:ext uri="{FF2B5EF4-FFF2-40B4-BE49-F238E27FC236}">
                  <a16:creationId xmlns:a16="http://schemas.microsoft.com/office/drawing/2014/main" id="{C8DF6032-C07A-45C6-8A4F-04EF4EDC04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7" name="Freeform: Shape 36">
              <a:extLst>
                <a:ext uri="{FF2B5EF4-FFF2-40B4-BE49-F238E27FC236}">
                  <a16:creationId xmlns:a16="http://schemas.microsoft.com/office/drawing/2014/main" id="{F5B89F44-A096-479D-AD1F-120561C282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8" name="Freeform: Shape 37">
              <a:extLst>
                <a:ext uri="{FF2B5EF4-FFF2-40B4-BE49-F238E27FC236}">
                  <a16:creationId xmlns:a16="http://schemas.microsoft.com/office/drawing/2014/main" id="{25547DC8-8B87-4446-9CC9-65AF04A5FE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pic>
        <p:nvPicPr>
          <p:cNvPr id="4" name="slide 3">
            <a:hlinkClick r:id="" action="ppaction://media"/>
            <a:extLst>
              <a:ext uri="{FF2B5EF4-FFF2-40B4-BE49-F238E27FC236}">
                <a16:creationId xmlns:a16="http://schemas.microsoft.com/office/drawing/2014/main" id="{1D56566A-92DC-4B41-A2F1-7C7B794E1B4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623618" y="3646586"/>
            <a:ext cx="406400" cy="406400"/>
          </a:xfrm>
          <a:prstGeom prst="rect">
            <a:avLst/>
          </a:prstGeom>
        </p:spPr>
      </p:pic>
    </p:spTree>
    <p:extLst>
      <p:ext uri="{BB962C8B-B14F-4D97-AF65-F5344CB8AC3E}">
        <p14:creationId xmlns:p14="http://schemas.microsoft.com/office/powerpoint/2010/main" val="3614466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75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Graphic 212">
            <a:extLst>
              <a:ext uri="{FF2B5EF4-FFF2-40B4-BE49-F238E27FC236}">
                <a16:creationId xmlns:a16="http://schemas.microsoft.com/office/drawing/2014/main" id="{55C61911-45B2-48BF-AC7A-1EB579B42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2" name="Graphic 212">
            <a:extLst>
              <a:ext uri="{FF2B5EF4-FFF2-40B4-BE49-F238E27FC236}">
                <a16:creationId xmlns:a16="http://schemas.microsoft.com/office/drawing/2014/main" id="{2DE4D4CE-6DAE-4A05-BE5B-6BCE3F4EC7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02373" y="798490"/>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8EC1BB8F-4BC5-43F0-BD2E-0555EE072A02}"/>
              </a:ext>
            </a:extLst>
          </p:cNvPr>
          <p:cNvSpPr>
            <a:spLocks noGrp="1"/>
          </p:cNvSpPr>
          <p:nvPr>
            <p:ph type="title"/>
          </p:nvPr>
        </p:nvSpPr>
        <p:spPr>
          <a:xfrm>
            <a:off x="1102367" y="1264801"/>
            <a:ext cx="4114571" cy="4296387"/>
          </a:xfrm>
        </p:spPr>
        <p:txBody>
          <a:bodyPr>
            <a:normAutofit/>
          </a:bodyPr>
          <a:lstStyle/>
          <a:p>
            <a:pPr algn="ctr"/>
            <a:r>
              <a:rPr lang="en-US">
                <a:solidFill>
                  <a:schemeClr val="bg1"/>
                </a:solidFill>
              </a:rPr>
              <a:t>Research Questions</a:t>
            </a:r>
          </a:p>
        </p:txBody>
      </p:sp>
      <p:grpSp>
        <p:nvGrpSpPr>
          <p:cNvPr id="14" name="Group 13">
            <a:extLst>
              <a:ext uri="{FF2B5EF4-FFF2-40B4-BE49-F238E27FC236}">
                <a16:creationId xmlns:a16="http://schemas.microsoft.com/office/drawing/2014/main" id="{B8CB1D39-68D4-4372-BF3B-2A33A7495E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5" name="Freeform: Shape 1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18" name="Oval 17">
            <a:extLst>
              <a:ext uri="{FF2B5EF4-FFF2-40B4-BE49-F238E27FC236}">
                <a16:creationId xmlns:a16="http://schemas.microsoft.com/office/drawing/2014/main" id="{10C23D31-5B0A-4956-A59F-A24F57D2A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F4C6FC6E-4AAF-4628-B7E5-85DF9D323B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988" y="4604761"/>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Content Placeholder 2">
            <a:extLst>
              <a:ext uri="{FF2B5EF4-FFF2-40B4-BE49-F238E27FC236}">
                <a16:creationId xmlns:a16="http://schemas.microsoft.com/office/drawing/2014/main" id="{B5C2DA4A-084A-4521-811A-61090AEF26EA}"/>
              </a:ext>
            </a:extLst>
          </p:cNvPr>
          <p:cNvSpPr>
            <a:spLocks noGrp="1"/>
          </p:cNvSpPr>
          <p:nvPr>
            <p:ph idx="1"/>
          </p:nvPr>
        </p:nvSpPr>
        <p:spPr>
          <a:xfrm>
            <a:off x="6234868" y="1345827"/>
            <a:ext cx="5217173" cy="4351338"/>
          </a:xfrm>
        </p:spPr>
        <p:txBody>
          <a:bodyPr>
            <a:normAutofit lnSpcReduction="10000"/>
          </a:bodyPr>
          <a:lstStyle/>
          <a:p>
            <a:pPr marL="342900" marR="0" lvl="0" indent="-342900">
              <a:spcBef>
                <a:spcPts val="0"/>
              </a:spcBef>
              <a:spcAft>
                <a:spcPts val="800"/>
              </a:spcAft>
              <a:buFont typeface="Symbol" panose="05050102010706020507" pitchFamily="18" charset="2"/>
              <a:buChar char=""/>
            </a:pP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Are there countries that have a higher rate of homicide while outlawing the use of handguns and Semi-Automatic weapons? </a:t>
            </a:r>
            <a:endParaRPr lang="en-US"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Does banning open carry and concealed firearms reduce the rate of homicides?</a:t>
            </a:r>
            <a:endParaRPr lang="en-US"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Do the number of guns which exist per capita directly correlate to the rate of homicides which occur? </a:t>
            </a:r>
            <a:endParaRPr lang="en-US"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Are gun related homicides distinctly an American problem when compared to other countries with similar policies?</a:t>
            </a:r>
            <a:endParaRPr lang="en-US"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sz="2200" dirty="0">
              <a:solidFill>
                <a:schemeClr val="bg1"/>
              </a:solidFill>
            </a:endParaRPr>
          </a:p>
        </p:txBody>
      </p:sp>
      <p:grpSp>
        <p:nvGrpSpPr>
          <p:cNvPr id="22"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23" name="Freeform: Shape 22">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4" name="Recorded Sound">
            <a:hlinkClick r:id="" action="ppaction://media"/>
            <a:extLst>
              <a:ext uri="{FF2B5EF4-FFF2-40B4-BE49-F238E27FC236}">
                <a16:creationId xmlns:a16="http://schemas.microsoft.com/office/drawing/2014/main" id="{E5C87CCF-DF79-484C-ADD3-8495964DFFB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914234" y="4124016"/>
            <a:ext cx="406400" cy="406400"/>
          </a:xfrm>
          <a:prstGeom prst="rect">
            <a:avLst/>
          </a:prstGeom>
        </p:spPr>
      </p:pic>
    </p:spTree>
    <p:extLst>
      <p:ext uri="{BB962C8B-B14F-4D97-AF65-F5344CB8AC3E}">
        <p14:creationId xmlns:p14="http://schemas.microsoft.com/office/powerpoint/2010/main" val="225680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3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9">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1">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C6B93E-ED53-4C51-A3FA-D58ABF959047}"/>
              </a:ext>
            </a:extLst>
          </p:cNvPr>
          <p:cNvSpPr>
            <a:spLocks noGrp="1"/>
          </p:cNvSpPr>
          <p:nvPr>
            <p:ph type="title"/>
          </p:nvPr>
        </p:nvSpPr>
        <p:spPr>
          <a:xfrm>
            <a:off x="838200" y="585216"/>
            <a:ext cx="10515600" cy="1325563"/>
          </a:xfrm>
        </p:spPr>
        <p:txBody>
          <a:bodyPr vert="horz" lIns="91440" tIns="45720" rIns="91440" bIns="45720" rtlCol="0" anchor="ctr">
            <a:normAutofit/>
          </a:bodyPr>
          <a:lstStyle/>
          <a:p>
            <a:r>
              <a:rPr lang="en-US">
                <a:solidFill>
                  <a:schemeClr val="bg1"/>
                </a:solidFill>
              </a:rPr>
              <a:t>Are there countries with higher rate of homicides that ban certain types fo weapons?</a:t>
            </a:r>
          </a:p>
        </p:txBody>
      </p:sp>
      <p:pic>
        <p:nvPicPr>
          <p:cNvPr id="4" name="Content Placeholder 3">
            <a:extLst>
              <a:ext uri="{FF2B5EF4-FFF2-40B4-BE49-F238E27FC236}">
                <a16:creationId xmlns:a16="http://schemas.microsoft.com/office/drawing/2014/main" id="{D52B5A6C-9ECA-461E-90FE-D2D4F04D80DF}"/>
              </a:ext>
            </a:extLst>
          </p:cNvPr>
          <p:cNvPicPr>
            <a:picLocks noGrp="1" noChangeAspect="1"/>
          </p:cNvPicPr>
          <p:nvPr>
            <p:ph sz="half" idx="1"/>
          </p:nvPr>
        </p:nvPicPr>
        <p:blipFill rotWithShape="1">
          <a:blip r:embed="rId4"/>
          <a:srcRect r="12255" b="1"/>
          <a:stretch/>
        </p:blipFill>
        <p:spPr>
          <a:xfrm>
            <a:off x="841248" y="2516777"/>
            <a:ext cx="6236208" cy="3660185"/>
          </a:xfrm>
          <a:prstGeom prst="rect">
            <a:avLst/>
          </a:prstGeom>
        </p:spPr>
      </p:pic>
      <p:sp>
        <p:nvSpPr>
          <p:cNvPr id="5" name="Content Placeholder 4">
            <a:extLst>
              <a:ext uri="{FF2B5EF4-FFF2-40B4-BE49-F238E27FC236}">
                <a16:creationId xmlns:a16="http://schemas.microsoft.com/office/drawing/2014/main" id="{205DA0FE-65DF-407B-936F-A5D3FCD66BF3}"/>
              </a:ext>
            </a:extLst>
          </p:cNvPr>
          <p:cNvSpPr>
            <a:spLocks noGrp="1"/>
          </p:cNvSpPr>
          <p:nvPr>
            <p:ph sz="half" idx="2"/>
          </p:nvPr>
        </p:nvSpPr>
        <p:spPr>
          <a:xfrm>
            <a:off x="7546848" y="2516777"/>
            <a:ext cx="3803904" cy="3660185"/>
          </a:xfrm>
        </p:spPr>
        <p:txBody>
          <a:bodyPr vert="horz" lIns="91440" tIns="45720" rIns="91440" bIns="45720" rtlCol="0" anchor="ctr">
            <a:normAutofit/>
          </a:bodyPr>
          <a:lstStyle/>
          <a:p>
            <a:r>
              <a:rPr lang="en-US" sz="2000"/>
              <a:t>The United States has a higher rate of homicides than most countries which ban these type of weapons</a:t>
            </a:r>
          </a:p>
          <a:p>
            <a:r>
              <a:rPr lang="en-US" sz="2000"/>
              <a:t>There is one outlier that has a higher rate of homicides by firearm than the United States</a:t>
            </a:r>
          </a:p>
          <a:p>
            <a:r>
              <a:rPr lang="en-US" sz="2000"/>
              <a:t>This can be explained by an inability to enforce the regulations in the Central African Republic</a:t>
            </a:r>
          </a:p>
        </p:txBody>
      </p:sp>
      <p:pic>
        <p:nvPicPr>
          <p:cNvPr id="6" name="Recorded Sound">
            <a:hlinkClick r:id="" action="ppaction://media"/>
            <a:extLst>
              <a:ext uri="{FF2B5EF4-FFF2-40B4-BE49-F238E27FC236}">
                <a16:creationId xmlns:a16="http://schemas.microsoft.com/office/drawing/2014/main" id="{923792FA-C773-4BAA-9D8D-A682884402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825528" y="751843"/>
            <a:ext cx="406400" cy="406400"/>
          </a:xfrm>
          <a:prstGeom prst="rect">
            <a:avLst/>
          </a:prstGeom>
        </p:spPr>
      </p:pic>
    </p:spTree>
    <p:extLst>
      <p:ext uri="{BB962C8B-B14F-4D97-AF65-F5344CB8AC3E}">
        <p14:creationId xmlns:p14="http://schemas.microsoft.com/office/powerpoint/2010/main" val="1682408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25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ECA92D-32C7-4D82-9E5B-C9C9ACE24A08}"/>
              </a:ext>
            </a:extLst>
          </p:cNvPr>
          <p:cNvSpPr>
            <a:spLocks noGrp="1"/>
          </p:cNvSpPr>
          <p:nvPr>
            <p:ph type="title"/>
          </p:nvPr>
        </p:nvSpPr>
        <p:spPr>
          <a:xfrm>
            <a:off x="838200" y="585216"/>
            <a:ext cx="10515600" cy="1325563"/>
          </a:xfrm>
        </p:spPr>
        <p:txBody>
          <a:bodyPr vert="horz" lIns="91440" tIns="45720" rIns="91440" bIns="45720" rtlCol="0" anchor="ctr">
            <a:normAutofit/>
          </a:bodyPr>
          <a:lstStyle/>
          <a:p>
            <a:r>
              <a:rPr lang="en-US">
                <a:solidFill>
                  <a:srgbClr val="FFFFFF"/>
                </a:solidFill>
              </a:rPr>
              <a:t>Does banning open and concealed Carry result in a lower rate of homicides?</a:t>
            </a:r>
          </a:p>
        </p:txBody>
      </p:sp>
      <p:pic>
        <p:nvPicPr>
          <p:cNvPr id="5" name="Content Placeholder 4">
            <a:extLst>
              <a:ext uri="{FF2B5EF4-FFF2-40B4-BE49-F238E27FC236}">
                <a16:creationId xmlns:a16="http://schemas.microsoft.com/office/drawing/2014/main" id="{B8141949-E083-43FB-B4F7-A6C088B7EDB9}"/>
              </a:ext>
            </a:extLst>
          </p:cNvPr>
          <p:cNvPicPr>
            <a:picLocks noGrp="1" noChangeAspect="1"/>
          </p:cNvPicPr>
          <p:nvPr>
            <p:ph sz="half" idx="1"/>
          </p:nvPr>
        </p:nvPicPr>
        <p:blipFill rotWithShape="1">
          <a:blip r:embed="rId4"/>
          <a:srcRect l="222" r="18421" b="-1"/>
          <a:stretch/>
        </p:blipFill>
        <p:spPr>
          <a:xfrm>
            <a:off x="841248" y="2516777"/>
            <a:ext cx="6236208" cy="3660185"/>
          </a:xfrm>
          <a:prstGeom prst="rect">
            <a:avLst/>
          </a:prstGeom>
        </p:spPr>
      </p:pic>
      <p:sp>
        <p:nvSpPr>
          <p:cNvPr id="4" name="Content Placeholder 3">
            <a:extLst>
              <a:ext uri="{FF2B5EF4-FFF2-40B4-BE49-F238E27FC236}">
                <a16:creationId xmlns:a16="http://schemas.microsoft.com/office/drawing/2014/main" id="{193D1428-5BB4-4ACC-8304-D8DF89A4C2D8}"/>
              </a:ext>
            </a:extLst>
          </p:cNvPr>
          <p:cNvSpPr>
            <a:spLocks noGrp="1"/>
          </p:cNvSpPr>
          <p:nvPr>
            <p:ph sz="half" idx="2"/>
          </p:nvPr>
        </p:nvSpPr>
        <p:spPr>
          <a:xfrm>
            <a:off x="7546848" y="2516777"/>
            <a:ext cx="3803904" cy="3660185"/>
          </a:xfrm>
        </p:spPr>
        <p:txBody>
          <a:bodyPr vert="horz" lIns="91440" tIns="45720" rIns="91440" bIns="45720" rtlCol="0" anchor="ctr">
            <a:normAutofit/>
          </a:bodyPr>
          <a:lstStyle/>
          <a:p>
            <a:r>
              <a:rPr lang="en-US" sz="2000"/>
              <a:t>The United States often has a higher rate of homicides when compared to countries that ban carrying firearms.</a:t>
            </a:r>
          </a:p>
          <a:p>
            <a:r>
              <a:rPr lang="en-US" sz="2000"/>
              <a:t>There are again a few countries with higher rates than the United States even with the bans</a:t>
            </a:r>
          </a:p>
          <a:p>
            <a:r>
              <a:rPr lang="en-US" sz="2000"/>
              <a:t>The countries with a higher rate  could be explained by an inability to enforce the regulations as well</a:t>
            </a:r>
          </a:p>
        </p:txBody>
      </p:sp>
      <p:pic>
        <p:nvPicPr>
          <p:cNvPr id="6" name="Recorded Sound">
            <a:hlinkClick r:id="" action="ppaction://media"/>
            <a:extLst>
              <a:ext uri="{FF2B5EF4-FFF2-40B4-BE49-F238E27FC236}">
                <a16:creationId xmlns:a16="http://schemas.microsoft.com/office/drawing/2014/main" id="{AA680D37-85FE-4384-AA58-CE0E9E09D3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45600" y="1420209"/>
            <a:ext cx="406400" cy="406400"/>
          </a:xfrm>
          <a:prstGeom prst="rect">
            <a:avLst/>
          </a:prstGeom>
        </p:spPr>
      </p:pic>
    </p:spTree>
    <p:extLst>
      <p:ext uri="{BB962C8B-B14F-4D97-AF65-F5344CB8AC3E}">
        <p14:creationId xmlns:p14="http://schemas.microsoft.com/office/powerpoint/2010/main" val="3052920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68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565EAE-519C-44CA-8FA5-4EBC85324E6E}"/>
              </a:ext>
            </a:extLst>
          </p:cNvPr>
          <p:cNvSpPr>
            <a:spLocks noGrp="1"/>
          </p:cNvSpPr>
          <p:nvPr>
            <p:ph type="title"/>
          </p:nvPr>
        </p:nvSpPr>
        <p:spPr>
          <a:xfrm>
            <a:off x="838200" y="585216"/>
            <a:ext cx="10515600" cy="1325563"/>
          </a:xfrm>
        </p:spPr>
        <p:txBody>
          <a:bodyPr vert="horz" lIns="91440" tIns="45720" rIns="91440" bIns="45720" rtlCol="0" anchor="ctr">
            <a:normAutofit/>
          </a:bodyPr>
          <a:lstStyle/>
          <a:p>
            <a:r>
              <a:rPr lang="en-US">
                <a:solidFill>
                  <a:schemeClr val="bg1"/>
                </a:solidFill>
              </a:rPr>
              <a:t>Do the number of guns per capita correlate with a higher rate of homicides? </a:t>
            </a:r>
          </a:p>
        </p:txBody>
      </p:sp>
      <p:pic>
        <p:nvPicPr>
          <p:cNvPr id="5" name="Content Placeholder 4">
            <a:extLst>
              <a:ext uri="{FF2B5EF4-FFF2-40B4-BE49-F238E27FC236}">
                <a16:creationId xmlns:a16="http://schemas.microsoft.com/office/drawing/2014/main" id="{8F1AE963-0AA4-4BB7-973E-5FC3385E0C7F}"/>
              </a:ext>
            </a:extLst>
          </p:cNvPr>
          <p:cNvPicPr>
            <a:picLocks noGrp="1" noChangeAspect="1"/>
          </p:cNvPicPr>
          <p:nvPr>
            <p:ph sz="half" idx="1"/>
          </p:nvPr>
        </p:nvPicPr>
        <p:blipFill rotWithShape="1">
          <a:blip r:embed="rId4"/>
          <a:srcRect r="29291" b="-1"/>
          <a:stretch/>
        </p:blipFill>
        <p:spPr>
          <a:xfrm>
            <a:off x="841248" y="2516777"/>
            <a:ext cx="6236208" cy="3660185"/>
          </a:xfrm>
          <a:prstGeom prst="rect">
            <a:avLst/>
          </a:prstGeom>
        </p:spPr>
      </p:pic>
      <p:sp>
        <p:nvSpPr>
          <p:cNvPr id="4" name="Content Placeholder 3">
            <a:extLst>
              <a:ext uri="{FF2B5EF4-FFF2-40B4-BE49-F238E27FC236}">
                <a16:creationId xmlns:a16="http://schemas.microsoft.com/office/drawing/2014/main" id="{01725748-287A-4900-8D4C-C74FAB32D839}"/>
              </a:ext>
            </a:extLst>
          </p:cNvPr>
          <p:cNvSpPr>
            <a:spLocks noGrp="1"/>
          </p:cNvSpPr>
          <p:nvPr>
            <p:ph sz="half" idx="2"/>
          </p:nvPr>
        </p:nvSpPr>
        <p:spPr>
          <a:xfrm>
            <a:off x="7546848" y="2516777"/>
            <a:ext cx="3803904" cy="3660185"/>
          </a:xfrm>
        </p:spPr>
        <p:txBody>
          <a:bodyPr vert="horz" lIns="91440" tIns="45720" rIns="91440" bIns="45720" rtlCol="0" anchor="ctr">
            <a:normAutofit/>
          </a:bodyPr>
          <a:lstStyle/>
          <a:p>
            <a:r>
              <a:rPr lang="en-US" sz="2000"/>
              <a:t>The United States has the most guns per capita than any other country in the world</a:t>
            </a:r>
          </a:p>
          <a:p>
            <a:r>
              <a:rPr lang="en-US" sz="2000"/>
              <a:t>There are several countries with less guns that have a higher rate of gun related homicides</a:t>
            </a:r>
          </a:p>
          <a:p>
            <a:r>
              <a:rPr lang="en-US" sz="2000"/>
              <a:t>Having more guns in a country does not result in an increased rate of  homicides</a:t>
            </a:r>
          </a:p>
        </p:txBody>
      </p:sp>
      <p:pic>
        <p:nvPicPr>
          <p:cNvPr id="6" name="Recorded Sound">
            <a:hlinkClick r:id="" action="ppaction://media"/>
            <a:extLst>
              <a:ext uri="{FF2B5EF4-FFF2-40B4-BE49-F238E27FC236}">
                <a16:creationId xmlns:a16="http://schemas.microsoft.com/office/drawing/2014/main" id="{F69953CF-FC5F-4B49-9A5B-A50B4840D8D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77054" y="1345358"/>
            <a:ext cx="406400" cy="406400"/>
          </a:xfrm>
          <a:prstGeom prst="rect">
            <a:avLst/>
          </a:prstGeom>
        </p:spPr>
      </p:pic>
    </p:spTree>
    <p:extLst>
      <p:ext uri="{BB962C8B-B14F-4D97-AF65-F5344CB8AC3E}">
        <p14:creationId xmlns:p14="http://schemas.microsoft.com/office/powerpoint/2010/main" val="3765734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22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3" name="Rectangle 9">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1F548A82-98E9-45DB-B731-0049EECC98E4}"/>
              </a:ext>
            </a:extLst>
          </p:cNvPr>
          <p:cNvSpPr>
            <a:spLocks noGrp="1"/>
          </p:cNvSpPr>
          <p:nvPr>
            <p:ph type="title"/>
          </p:nvPr>
        </p:nvSpPr>
        <p:spPr>
          <a:xfrm>
            <a:off x="841248" y="475488"/>
            <a:ext cx="10515600" cy="1197864"/>
          </a:xfrm>
        </p:spPr>
        <p:txBody>
          <a:bodyPr vert="horz" lIns="91440" tIns="45720" rIns="91440" bIns="45720" rtlCol="0" anchor="ctr">
            <a:normAutofit/>
          </a:bodyPr>
          <a:lstStyle/>
          <a:p>
            <a:r>
              <a:rPr lang="en-US" sz="3700" kern="1200" dirty="0">
                <a:solidFill>
                  <a:schemeClr val="tx1"/>
                </a:solidFill>
                <a:latin typeface="+mj-lt"/>
                <a:ea typeface="+mj-ea"/>
                <a:cs typeface="+mj-cs"/>
              </a:rPr>
              <a:t>Are gun related homicides distinctly an American Problem?</a:t>
            </a:r>
          </a:p>
        </p:txBody>
      </p:sp>
      <p:cxnSp>
        <p:nvCxnSpPr>
          <p:cNvPr id="12" name="Straight Connector 11">
            <a:extLst>
              <a:ext uri="{FF2B5EF4-FFF2-40B4-BE49-F238E27FC236}">
                <a16:creationId xmlns:a16="http://schemas.microsoft.com/office/drawing/2014/main" id="{CE272F12-AF86-441A-BC1B-C014BBBF85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75488" y="585216"/>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354DF525-18A1-4A57-822E-2462AD003D56}"/>
              </a:ext>
            </a:extLst>
          </p:cNvPr>
          <p:cNvPicPr>
            <a:picLocks noGrp="1" noChangeAspect="1"/>
          </p:cNvPicPr>
          <p:nvPr>
            <p:ph sz="half" idx="1"/>
          </p:nvPr>
        </p:nvPicPr>
        <p:blipFill>
          <a:blip r:embed="rId4"/>
          <a:stretch>
            <a:fillRect/>
          </a:stretch>
        </p:blipFill>
        <p:spPr>
          <a:xfrm>
            <a:off x="296801" y="2084833"/>
            <a:ext cx="7326867" cy="3828287"/>
          </a:xfrm>
          <a:prstGeom prst="rect">
            <a:avLst/>
          </a:prstGeom>
        </p:spPr>
      </p:pic>
      <p:sp>
        <p:nvSpPr>
          <p:cNvPr id="4" name="Content Placeholder 3">
            <a:extLst>
              <a:ext uri="{FF2B5EF4-FFF2-40B4-BE49-F238E27FC236}">
                <a16:creationId xmlns:a16="http://schemas.microsoft.com/office/drawing/2014/main" id="{74CA5A70-C73E-499F-B7A8-3531BD3E5DE4}"/>
              </a:ext>
            </a:extLst>
          </p:cNvPr>
          <p:cNvSpPr>
            <a:spLocks noGrp="1"/>
          </p:cNvSpPr>
          <p:nvPr>
            <p:ph sz="half" idx="2"/>
          </p:nvPr>
        </p:nvSpPr>
        <p:spPr>
          <a:xfrm>
            <a:off x="7742445" y="2002536"/>
            <a:ext cx="3822192" cy="4169664"/>
          </a:xfrm>
        </p:spPr>
        <p:txBody>
          <a:bodyPr vert="horz" lIns="91440" tIns="45720" rIns="91440" bIns="45720" rtlCol="0" anchor="t">
            <a:normAutofit/>
          </a:bodyPr>
          <a:lstStyle/>
          <a:p>
            <a:r>
              <a:rPr lang="en-US" sz="2200" dirty="0"/>
              <a:t>Gun related homicides are not an American problem as hotspots can be found across the world</a:t>
            </a:r>
          </a:p>
          <a:p>
            <a:r>
              <a:rPr lang="en-US" sz="2200" dirty="0"/>
              <a:t>Central and Northern South America have the highest concentration of gun related homicide rates</a:t>
            </a:r>
          </a:p>
          <a:p>
            <a:r>
              <a:rPr lang="en-US" sz="2200" dirty="0"/>
              <a:t>There are several countries in Asia and Africa which were not included in the analysis due to missing information</a:t>
            </a:r>
          </a:p>
        </p:txBody>
      </p:sp>
      <p:pic>
        <p:nvPicPr>
          <p:cNvPr id="6" name="Recorded Sound">
            <a:hlinkClick r:id="" action="ppaction://media"/>
            <a:extLst>
              <a:ext uri="{FF2B5EF4-FFF2-40B4-BE49-F238E27FC236}">
                <a16:creationId xmlns:a16="http://schemas.microsoft.com/office/drawing/2014/main" id="{CD5968EF-7FE7-4BB3-BD03-8E810EA9BA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977244" y="1139954"/>
            <a:ext cx="615620" cy="406400"/>
          </a:xfrm>
          <a:prstGeom prst="rect">
            <a:avLst/>
          </a:prstGeom>
        </p:spPr>
      </p:pic>
    </p:spTree>
    <p:extLst>
      <p:ext uri="{BB962C8B-B14F-4D97-AF65-F5344CB8AC3E}">
        <p14:creationId xmlns:p14="http://schemas.microsoft.com/office/powerpoint/2010/main" val="137678572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71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D72D4D1-076F-49D3-9889-EFC4F6D7C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EEAB7E-9649-42B1-9614-75A3035241F3}"/>
              </a:ext>
            </a:extLst>
          </p:cNvPr>
          <p:cNvSpPr>
            <a:spLocks noGrp="1"/>
          </p:cNvSpPr>
          <p:nvPr>
            <p:ph type="title"/>
          </p:nvPr>
        </p:nvSpPr>
        <p:spPr>
          <a:xfrm>
            <a:off x="838200" y="963877"/>
            <a:ext cx="3494362" cy="4930246"/>
          </a:xfrm>
        </p:spPr>
        <p:txBody>
          <a:bodyPr vert="horz" lIns="91440" tIns="45720" rIns="91440" bIns="45720" rtlCol="0" anchor="ctr">
            <a:normAutofit/>
          </a:bodyPr>
          <a:lstStyle/>
          <a:p>
            <a:pPr algn="r"/>
            <a:r>
              <a:rPr lang="en-US" kern="1200">
                <a:solidFill>
                  <a:schemeClr val="tx1"/>
                </a:solidFill>
                <a:latin typeface="+mj-lt"/>
                <a:ea typeface="+mj-ea"/>
                <a:cs typeface="+mj-cs"/>
              </a:rPr>
              <a:t>Conclusion</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BA26578-F8C4-4AEA-B053-9168A624FB5D}"/>
              </a:ext>
            </a:extLst>
          </p:cNvPr>
          <p:cNvSpPr>
            <a:spLocks noGrp="1"/>
          </p:cNvSpPr>
          <p:nvPr>
            <p:ph sz="half" idx="1"/>
          </p:nvPr>
        </p:nvSpPr>
        <p:spPr>
          <a:xfrm>
            <a:off x="4976031" y="963877"/>
            <a:ext cx="6377769" cy="4930246"/>
          </a:xfrm>
        </p:spPr>
        <p:txBody>
          <a:bodyPr vert="horz" lIns="91440" tIns="45720" rIns="91440" bIns="45720" rtlCol="0" anchor="ctr">
            <a:normAutofit/>
          </a:bodyPr>
          <a:lstStyle/>
          <a:p>
            <a:r>
              <a:rPr lang="en-US" sz="2400" dirty="0"/>
              <a:t>There is not a strong correlation between the number of guns per </a:t>
            </a:r>
            <a:r>
              <a:rPr lang="en-US" sz="2400" dirty="0" err="1"/>
              <a:t>captia</a:t>
            </a:r>
            <a:r>
              <a:rPr lang="en-US" sz="2400" dirty="0"/>
              <a:t> and the rate of homicides which occur</a:t>
            </a:r>
          </a:p>
          <a:p>
            <a:r>
              <a:rPr lang="en-US" sz="2400" dirty="0"/>
              <a:t>There is strong evidence to indicate that restricting how firearms can be carried and what types can be owned results in lower rates of homicides</a:t>
            </a:r>
          </a:p>
          <a:p>
            <a:r>
              <a:rPr lang="en-US" sz="2400" dirty="0"/>
              <a:t>Other factors need to be evaluated to understand why some countries have higher rates of homicide even with more strict gun control policies</a:t>
            </a:r>
          </a:p>
        </p:txBody>
      </p:sp>
      <p:pic>
        <p:nvPicPr>
          <p:cNvPr id="5" name="Recorded Sound">
            <a:hlinkClick r:id="" action="ppaction://media"/>
            <a:extLst>
              <a:ext uri="{FF2B5EF4-FFF2-40B4-BE49-F238E27FC236}">
                <a16:creationId xmlns:a16="http://schemas.microsoft.com/office/drawing/2014/main" id="{51C3B218-44BC-4B42-90F5-266E1442B7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81089" y="3286291"/>
            <a:ext cx="406400" cy="406400"/>
          </a:xfrm>
          <a:prstGeom prst="rect">
            <a:avLst/>
          </a:prstGeom>
        </p:spPr>
      </p:pic>
    </p:spTree>
    <p:extLst>
      <p:ext uri="{BB962C8B-B14F-4D97-AF65-F5344CB8AC3E}">
        <p14:creationId xmlns:p14="http://schemas.microsoft.com/office/powerpoint/2010/main" val="192206842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4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231</TotalTime>
  <Words>1012</Words>
  <Application>Microsoft Office PowerPoint</Application>
  <PresentationFormat>Widescreen</PresentationFormat>
  <Paragraphs>49</Paragraphs>
  <Slides>10</Slides>
  <Notes>0</Notes>
  <HiddenSlides>0</HiddenSlides>
  <MMClips>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Calibri Light</vt:lpstr>
      <vt:lpstr>Symbol</vt:lpstr>
      <vt:lpstr>Times New Roman</vt:lpstr>
      <vt:lpstr>Tw Cen MT</vt:lpstr>
      <vt:lpstr>Office Theme</vt:lpstr>
      <vt:lpstr>Is Gun Violence Distinctly an American Problem?</vt:lpstr>
      <vt:lpstr>Introduction</vt:lpstr>
      <vt:lpstr>Data Sources</vt:lpstr>
      <vt:lpstr>Research Questions</vt:lpstr>
      <vt:lpstr>Are there countries with higher rate of homicides that ban certain types fo weapons?</vt:lpstr>
      <vt:lpstr>Does banning open and concealed Carry result in a lower rate of homicides?</vt:lpstr>
      <vt:lpstr>Do the number of guns per capita correlate with a higher rate of homicides? </vt:lpstr>
      <vt:lpstr>Are gun related homicides distinctly an American Problem?</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 Gun Violence Distinctly an American Problem?</dc:title>
  <dc:creator>Dave Meiners</dc:creator>
  <cp:lastModifiedBy>Dave Meiners</cp:lastModifiedBy>
  <cp:revision>2</cp:revision>
  <dcterms:created xsi:type="dcterms:W3CDTF">2021-07-05T18:58:44Z</dcterms:created>
  <dcterms:modified xsi:type="dcterms:W3CDTF">2021-07-05T22:50:37Z</dcterms:modified>
</cp:coreProperties>
</file>

<file path=docProps/thumbnail.jpeg>
</file>